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3"/>
  </p:notesMasterIdLst>
  <p:sldIdLst>
    <p:sldId id="256" r:id="rId2"/>
    <p:sldId id="317" r:id="rId3"/>
    <p:sldId id="284" r:id="rId4"/>
    <p:sldId id="328" r:id="rId5"/>
    <p:sldId id="318" r:id="rId6"/>
    <p:sldId id="332" r:id="rId7"/>
    <p:sldId id="330" r:id="rId8"/>
    <p:sldId id="331" r:id="rId9"/>
    <p:sldId id="319" r:id="rId10"/>
    <p:sldId id="320" r:id="rId11"/>
    <p:sldId id="321" r:id="rId12"/>
    <p:sldId id="322" r:id="rId13"/>
    <p:sldId id="314" r:id="rId14"/>
    <p:sldId id="324" r:id="rId15"/>
    <p:sldId id="325" r:id="rId16"/>
    <p:sldId id="333" r:id="rId17"/>
    <p:sldId id="334" r:id="rId18"/>
    <p:sldId id="335" r:id="rId19"/>
    <p:sldId id="337" r:id="rId20"/>
    <p:sldId id="326" r:id="rId21"/>
    <p:sldId id="327" r:id="rId22"/>
  </p:sldIdLst>
  <p:sldSz cx="12192000" cy="6858000"/>
  <p:notesSz cx="700405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1D757-9517-46FF-80CF-42D7253DA8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81B8FCC-FD1B-4A11-A532-D9843BCF83FA}">
      <dgm:prSet custT="1"/>
      <dgm:spPr/>
      <dgm:t>
        <a:bodyPr/>
        <a:lstStyle/>
        <a:p>
          <a:r>
            <a:rPr lang="en-US" sz="1800" b="1" dirty="0"/>
            <a:t>First, ask yourself, “WHAT AM I LOOKING FOR?”.  If you don’t know what you are looking for, you can spend hours and hours just “surfing”.</a:t>
          </a:r>
        </a:p>
      </dgm:t>
    </dgm:pt>
    <dgm:pt modelId="{7292A0F9-BFC6-41F3-97FB-2B7076F18473}" type="parTrans" cxnId="{FD33CE14-098A-49C6-89C3-F5853AE88FF6}">
      <dgm:prSet/>
      <dgm:spPr/>
      <dgm:t>
        <a:bodyPr/>
        <a:lstStyle/>
        <a:p>
          <a:endParaRPr lang="en-US"/>
        </a:p>
      </dgm:t>
    </dgm:pt>
    <dgm:pt modelId="{8A0C4A23-E5B4-49A6-9419-33E62C22700B}" type="sibTrans" cxnId="{FD33CE14-098A-49C6-89C3-F5853AE88FF6}">
      <dgm:prSet/>
      <dgm:spPr/>
      <dgm:t>
        <a:bodyPr/>
        <a:lstStyle/>
        <a:p>
          <a:endParaRPr lang="en-US"/>
        </a:p>
      </dgm:t>
    </dgm:pt>
    <dgm:pt modelId="{B4199FB3-5036-417E-AE58-991C38F7F910}">
      <dgm:prSet custT="1"/>
      <dgm:spPr/>
      <dgm:t>
        <a:bodyPr/>
        <a:lstStyle/>
        <a:p>
          <a:r>
            <a:rPr lang="en-US" sz="1800" b="1" dirty="0"/>
            <a:t>Review the assignment.  Clearly understand what is being asked of you and make some notes as to what you will need to research.</a:t>
          </a:r>
        </a:p>
      </dgm:t>
    </dgm:pt>
    <dgm:pt modelId="{BD445CAE-4C0C-46F7-9C19-C13E1DBD2CE7}" type="parTrans" cxnId="{519F8D7F-40E7-487A-939B-5272C665D705}">
      <dgm:prSet/>
      <dgm:spPr/>
      <dgm:t>
        <a:bodyPr/>
        <a:lstStyle/>
        <a:p>
          <a:endParaRPr lang="en-US"/>
        </a:p>
      </dgm:t>
    </dgm:pt>
    <dgm:pt modelId="{A6279620-7F97-465B-A859-721007B06069}" type="sibTrans" cxnId="{519F8D7F-40E7-487A-939B-5272C665D705}">
      <dgm:prSet/>
      <dgm:spPr/>
      <dgm:t>
        <a:bodyPr/>
        <a:lstStyle/>
        <a:p>
          <a:endParaRPr lang="en-US"/>
        </a:p>
      </dgm:t>
    </dgm:pt>
    <dgm:pt modelId="{4AF64BAD-DCD1-4B20-B3FB-64155ED5EB96}">
      <dgm:prSet custT="1"/>
      <dgm:spPr/>
      <dgm:t>
        <a:bodyPr/>
        <a:lstStyle/>
        <a:p>
          <a:r>
            <a:rPr lang="en-CA" sz="1700" b="1" i="1" dirty="0"/>
            <a:t>Before</a:t>
          </a:r>
          <a:r>
            <a:rPr lang="en-CA" sz="1700" b="1" dirty="0"/>
            <a:t> you even go to the computer or bookshelf, carefully consider your topic and jot down a list of questions you will need to answer in your research. Consider the key words that will help you find the answers.</a:t>
          </a:r>
          <a:endParaRPr lang="en-US" sz="1700" b="1" dirty="0"/>
        </a:p>
      </dgm:t>
    </dgm:pt>
    <dgm:pt modelId="{FDF031D3-976B-407D-BFF0-C96B7A4A2A64}" type="parTrans" cxnId="{868113B7-6ABB-400A-AAC6-46B15A4710DC}">
      <dgm:prSet/>
      <dgm:spPr/>
      <dgm:t>
        <a:bodyPr/>
        <a:lstStyle/>
        <a:p>
          <a:endParaRPr lang="en-US"/>
        </a:p>
      </dgm:t>
    </dgm:pt>
    <dgm:pt modelId="{EB91A818-9568-4C8C-A72A-F5B6D21B3D13}" type="sibTrans" cxnId="{868113B7-6ABB-400A-AAC6-46B15A4710DC}">
      <dgm:prSet/>
      <dgm:spPr/>
      <dgm:t>
        <a:bodyPr/>
        <a:lstStyle/>
        <a:p>
          <a:endParaRPr lang="en-US"/>
        </a:p>
      </dgm:t>
    </dgm:pt>
    <dgm:pt modelId="{9225ADEA-B37D-4937-8F2A-ADB92B35A6C9}">
      <dgm:prSet custT="1"/>
      <dgm:spPr/>
      <dgm:t>
        <a:bodyPr/>
        <a:lstStyle/>
        <a:p>
          <a:r>
            <a:rPr lang="en-CA" sz="1800" b="1" dirty="0"/>
            <a:t>Once you go to your resources, you will need a ‘search toolbox’; a list of starter sites you can return to again and again. </a:t>
          </a:r>
          <a:r>
            <a:rPr lang="en-CA" sz="1800" b="1" u="sng" dirty="0"/>
            <a:t>Iona’s databases</a:t>
          </a:r>
          <a:r>
            <a:rPr lang="en-CA" sz="1800" b="1" dirty="0"/>
            <a:t> should be included here.</a:t>
          </a:r>
          <a:endParaRPr lang="en-US" sz="1800" b="1" dirty="0"/>
        </a:p>
      </dgm:t>
    </dgm:pt>
    <dgm:pt modelId="{6BB4A150-F1BE-42EE-B057-23809FC418EE}" type="parTrans" cxnId="{25295BAF-745B-4075-9FEE-AFA34E6BA928}">
      <dgm:prSet/>
      <dgm:spPr/>
      <dgm:t>
        <a:bodyPr/>
        <a:lstStyle/>
        <a:p>
          <a:endParaRPr lang="en-US"/>
        </a:p>
      </dgm:t>
    </dgm:pt>
    <dgm:pt modelId="{824BDDD8-22BB-40C2-8D1B-2CD68B6EB6A2}" type="sibTrans" cxnId="{25295BAF-745B-4075-9FEE-AFA34E6BA928}">
      <dgm:prSet/>
      <dgm:spPr/>
      <dgm:t>
        <a:bodyPr/>
        <a:lstStyle/>
        <a:p>
          <a:endParaRPr lang="en-US"/>
        </a:p>
      </dgm:t>
    </dgm:pt>
    <dgm:pt modelId="{A974460E-2095-4BF4-ACC0-39A832F78928}" type="pres">
      <dgm:prSet presAssocID="{0FF1D757-9517-46FF-80CF-42D7253DA806}" presName="root" presStyleCnt="0">
        <dgm:presLayoutVars>
          <dgm:dir/>
          <dgm:resizeHandles val="exact"/>
        </dgm:presLayoutVars>
      </dgm:prSet>
      <dgm:spPr/>
    </dgm:pt>
    <dgm:pt modelId="{676076B6-4955-4093-B569-486FE6E8A74E}" type="pres">
      <dgm:prSet presAssocID="{C81B8FCC-FD1B-4A11-A532-D9843BCF83FA}" presName="compNode" presStyleCnt="0"/>
      <dgm:spPr/>
    </dgm:pt>
    <dgm:pt modelId="{989D2142-B995-4ECC-8E7B-7E9BED08A7C1}" type="pres">
      <dgm:prSet presAssocID="{C81B8FCC-FD1B-4A11-A532-D9843BCF83FA}" presName="bgRect" presStyleLbl="bgShp" presStyleIdx="0" presStyleCnt="4"/>
      <dgm:spPr>
        <a:ln>
          <a:solidFill>
            <a:srgbClr val="006699"/>
          </a:solidFill>
        </a:ln>
      </dgm:spPr>
    </dgm:pt>
    <dgm:pt modelId="{E82E3B05-A9E1-4A78-B8EF-5520527393FF}" type="pres">
      <dgm:prSet presAssocID="{C81B8FCC-FD1B-4A11-A532-D9843BCF83F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210875CE-6C9B-4E55-BFF9-158EFBF36209}" type="pres">
      <dgm:prSet presAssocID="{C81B8FCC-FD1B-4A11-A532-D9843BCF83FA}" presName="spaceRect" presStyleCnt="0"/>
      <dgm:spPr/>
    </dgm:pt>
    <dgm:pt modelId="{CB4B9287-7B52-4696-BD15-00FBFF255F93}" type="pres">
      <dgm:prSet presAssocID="{C81B8FCC-FD1B-4A11-A532-D9843BCF83FA}" presName="parTx" presStyleLbl="revTx" presStyleIdx="0" presStyleCnt="4">
        <dgm:presLayoutVars>
          <dgm:chMax val="0"/>
          <dgm:chPref val="0"/>
        </dgm:presLayoutVars>
      </dgm:prSet>
      <dgm:spPr/>
    </dgm:pt>
    <dgm:pt modelId="{600A4635-CFC6-479B-ACF0-AC4B15716B7A}" type="pres">
      <dgm:prSet presAssocID="{8A0C4A23-E5B4-49A6-9419-33E62C22700B}" presName="sibTrans" presStyleCnt="0"/>
      <dgm:spPr/>
    </dgm:pt>
    <dgm:pt modelId="{F4782AB6-4C3B-4F7D-8959-F1BB66A03E2B}" type="pres">
      <dgm:prSet presAssocID="{B4199FB3-5036-417E-AE58-991C38F7F910}" presName="compNode" presStyleCnt="0"/>
      <dgm:spPr/>
    </dgm:pt>
    <dgm:pt modelId="{666AEAB6-E348-4FF3-BABA-D21FA8E4A8DA}" type="pres">
      <dgm:prSet presAssocID="{B4199FB3-5036-417E-AE58-991C38F7F910}" presName="bgRect" presStyleLbl="bgShp" presStyleIdx="1" presStyleCnt="4"/>
      <dgm:spPr>
        <a:ln>
          <a:solidFill>
            <a:srgbClr val="006699"/>
          </a:solidFill>
        </a:ln>
      </dgm:spPr>
    </dgm:pt>
    <dgm:pt modelId="{F2BA054E-D381-491C-87BB-3E512E13C043}" type="pres">
      <dgm:prSet presAssocID="{B4199FB3-5036-417E-AE58-991C38F7F91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73319BA-20CB-4D72-A4F9-F10B54C0CAEE}" type="pres">
      <dgm:prSet presAssocID="{B4199FB3-5036-417E-AE58-991C38F7F910}" presName="spaceRect" presStyleCnt="0"/>
      <dgm:spPr/>
    </dgm:pt>
    <dgm:pt modelId="{6ED9F624-925A-46BA-8E9E-1713CC39C1D9}" type="pres">
      <dgm:prSet presAssocID="{B4199FB3-5036-417E-AE58-991C38F7F910}" presName="parTx" presStyleLbl="revTx" presStyleIdx="1" presStyleCnt="4">
        <dgm:presLayoutVars>
          <dgm:chMax val="0"/>
          <dgm:chPref val="0"/>
        </dgm:presLayoutVars>
      </dgm:prSet>
      <dgm:spPr/>
    </dgm:pt>
    <dgm:pt modelId="{0CD21134-4A60-4803-B26B-2AAD504DF8F8}" type="pres">
      <dgm:prSet presAssocID="{A6279620-7F97-465B-A859-721007B06069}" presName="sibTrans" presStyleCnt="0"/>
      <dgm:spPr/>
    </dgm:pt>
    <dgm:pt modelId="{9E09D5EB-DDE5-41F8-854A-F5AAC15E72D4}" type="pres">
      <dgm:prSet presAssocID="{4AF64BAD-DCD1-4B20-B3FB-64155ED5EB96}" presName="compNode" presStyleCnt="0"/>
      <dgm:spPr/>
    </dgm:pt>
    <dgm:pt modelId="{C29A86B9-83CD-4362-BE07-71CBE964E1BA}" type="pres">
      <dgm:prSet presAssocID="{4AF64BAD-DCD1-4B20-B3FB-64155ED5EB96}" presName="bgRect" presStyleLbl="bgShp" presStyleIdx="2" presStyleCnt="4"/>
      <dgm:spPr>
        <a:ln>
          <a:solidFill>
            <a:srgbClr val="006699"/>
          </a:solidFill>
        </a:ln>
      </dgm:spPr>
    </dgm:pt>
    <dgm:pt modelId="{3F392CF5-31F8-437A-A54D-53EE1D604589}" type="pres">
      <dgm:prSet presAssocID="{4AF64BAD-DCD1-4B20-B3FB-64155ED5EB9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554DAF2-3564-4E70-B8CD-CE8537746B1C}" type="pres">
      <dgm:prSet presAssocID="{4AF64BAD-DCD1-4B20-B3FB-64155ED5EB96}" presName="spaceRect" presStyleCnt="0"/>
      <dgm:spPr/>
    </dgm:pt>
    <dgm:pt modelId="{47EE3581-C92F-40F2-BE05-D4511EAC741C}" type="pres">
      <dgm:prSet presAssocID="{4AF64BAD-DCD1-4B20-B3FB-64155ED5EB96}" presName="parTx" presStyleLbl="revTx" presStyleIdx="2" presStyleCnt="4">
        <dgm:presLayoutVars>
          <dgm:chMax val="0"/>
          <dgm:chPref val="0"/>
        </dgm:presLayoutVars>
      </dgm:prSet>
      <dgm:spPr/>
    </dgm:pt>
    <dgm:pt modelId="{B420F479-A176-4862-B33A-ED67D42CC330}" type="pres">
      <dgm:prSet presAssocID="{EB91A818-9568-4C8C-A72A-F5B6D21B3D13}" presName="sibTrans" presStyleCnt="0"/>
      <dgm:spPr/>
    </dgm:pt>
    <dgm:pt modelId="{FEF4A8AA-2FAC-42E8-837B-405096D2FD9A}" type="pres">
      <dgm:prSet presAssocID="{9225ADEA-B37D-4937-8F2A-ADB92B35A6C9}" presName="compNode" presStyleCnt="0"/>
      <dgm:spPr/>
    </dgm:pt>
    <dgm:pt modelId="{124A2B2C-CCC9-49BE-AB74-179EF8AC3345}" type="pres">
      <dgm:prSet presAssocID="{9225ADEA-B37D-4937-8F2A-ADB92B35A6C9}" presName="bgRect" presStyleLbl="bgShp" presStyleIdx="3" presStyleCnt="4"/>
      <dgm:spPr>
        <a:ln>
          <a:solidFill>
            <a:srgbClr val="006699"/>
          </a:solidFill>
        </a:ln>
      </dgm:spPr>
    </dgm:pt>
    <dgm:pt modelId="{A5F59B9A-81BA-492D-BFE7-276D8FF1A9DB}" type="pres">
      <dgm:prSet presAssocID="{9225ADEA-B37D-4937-8F2A-ADB92B35A6C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D1AF5341-268D-44BB-AD2C-181278E11706}" type="pres">
      <dgm:prSet presAssocID="{9225ADEA-B37D-4937-8F2A-ADB92B35A6C9}" presName="spaceRect" presStyleCnt="0"/>
      <dgm:spPr/>
    </dgm:pt>
    <dgm:pt modelId="{06F53AB6-9A55-4E2F-8D77-E3648E0B2A21}" type="pres">
      <dgm:prSet presAssocID="{9225ADEA-B37D-4937-8F2A-ADB92B35A6C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461A304-5B0A-414C-A1AF-D027559D3143}" type="presOf" srcId="{0FF1D757-9517-46FF-80CF-42D7253DA806}" destId="{A974460E-2095-4BF4-ACC0-39A832F78928}" srcOrd="0" destOrd="0" presId="urn:microsoft.com/office/officeart/2018/2/layout/IconVerticalSolidList"/>
    <dgm:cxn modelId="{FD33CE14-098A-49C6-89C3-F5853AE88FF6}" srcId="{0FF1D757-9517-46FF-80CF-42D7253DA806}" destId="{C81B8FCC-FD1B-4A11-A532-D9843BCF83FA}" srcOrd="0" destOrd="0" parTransId="{7292A0F9-BFC6-41F3-97FB-2B7076F18473}" sibTransId="{8A0C4A23-E5B4-49A6-9419-33E62C22700B}"/>
    <dgm:cxn modelId="{D240994E-0509-4DCE-85F5-E1DF2FE0DC5F}" type="presOf" srcId="{4AF64BAD-DCD1-4B20-B3FB-64155ED5EB96}" destId="{47EE3581-C92F-40F2-BE05-D4511EAC741C}" srcOrd="0" destOrd="0" presId="urn:microsoft.com/office/officeart/2018/2/layout/IconVerticalSolidList"/>
    <dgm:cxn modelId="{519F8D7F-40E7-487A-939B-5272C665D705}" srcId="{0FF1D757-9517-46FF-80CF-42D7253DA806}" destId="{B4199FB3-5036-417E-AE58-991C38F7F910}" srcOrd="1" destOrd="0" parTransId="{BD445CAE-4C0C-46F7-9C19-C13E1DBD2CE7}" sibTransId="{A6279620-7F97-465B-A859-721007B06069}"/>
    <dgm:cxn modelId="{A68ADBAE-5FA5-4039-BEFE-6E6DF3CA5244}" type="presOf" srcId="{B4199FB3-5036-417E-AE58-991C38F7F910}" destId="{6ED9F624-925A-46BA-8E9E-1713CC39C1D9}" srcOrd="0" destOrd="0" presId="urn:microsoft.com/office/officeart/2018/2/layout/IconVerticalSolidList"/>
    <dgm:cxn modelId="{25295BAF-745B-4075-9FEE-AFA34E6BA928}" srcId="{0FF1D757-9517-46FF-80CF-42D7253DA806}" destId="{9225ADEA-B37D-4937-8F2A-ADB92B35A6C9}" srcOrd="3" destOrd="0" parTransId="{6BB4A150-F1BE-42EE-B057-23809FC418EE}" sibTransId="{824BDDD8-22BB-40C2-8D1B-2CD68B6EB6A2}"/>
    <dgm:cxn modelId="{868113B7-6ABB-400A-AAC6-46B15A4710DC}" srcId="{0FF1D757-9517-46FF-80CF-42D7253DA806}" destId="{4AF64BAD-DCD1-4B20-B3FB-64155ED5EB96}" srcOrd="2" destOrd="0" parTransId="{FDF031D3-976B-407D-BFF0-C96B7A4A2A64}" sibTransId="{EB91A818-9568-4C8C-A72A-F5B6D21B3D13}"/>
    <dgm:cxn modelId="{E67BEABC-165D-4D49-AA4A-C6D403CDE5E4}" type="presOf" srcId="{9225ADEA-B37D-4937-8F2A-ADB92B35A6C9}" destId="{06F53AB6-9A55-4E2F-8D77-E3648E0B2A21}" srcOrd="0" destOrd="0" presId="urn:microsoft.com/office/officeart/2018/2/layout/IconVerticalSolidList"/>
    <dgm:cxn modelId="{04ABCEBD-86AC-454D-8AA9-2AE28B4DFA6A}" type="presOf" srcId="{C81B8FCC-FD1B-4A11-A532-D9843BCF83FA}" destId="{CB4B9287-7B52-4696-BD15-00FBFF255F93}" srcOrd="0" destOrd="0" presId="urn:microsoft.com/office/officeart/2018/2/layout/IconVerticalSolidList"/>
    <dgm:cxn modelId="{FEC87C61-5CFE-4481-AC97-FC43904EA920}" type="presParOf" srcId="{A974460E-2095-4BF4-ACC0-39A832F78928}" destId="{676076B6-4955-4093-B569-486FE6E8A74E}" srcOrd="0" destOrd="0" presId="urn:microsoft.com/office/officeart/2018/2/layout/IconVerticalSolidList"/>
    <dgm:cxn modelId="{9B669CCD-573F-41D5-9593-A75597ED1BE8}" type="presParOf" srcId="{676076B6-4955-4093-B569-486FE6E8A74E}" destId="{989D2142-B995-4ECC-8E7B-7E9BED08A7C1}" srcOrd="0" destOrd="0" presId="urn:microsoft.com/office/officeart/2018/2/layout/IconVerticalSolidList"/>
    <dgm:cxn modelId="{E14D530B-1F92-43A7-8837-7E5E6F4BF0E3}" type="presParOf" srcId="{676076B6-4955-4093-B569-486FE6E8A74E}" destId="{E82E3B05-A9E1-4A78-B8EF-5520527393FF}" srcOrd="1" destOrd="0" presId="urn:microsoft.com/office/officeart/2018/2/layout/IconVerticalSolidList"/>
    <dgm:cxn modelId="{4D2C1C06-C77E-488E-AF2C-0BFF56C94C96}" type="presParOf" srcId="{676076B6-4955-4093-B569-486FE6E8A74E}" destId="{210875CE-6C9B-4E55-BFF9-158EFBF36209}" srcOrd="2" destOrd="0" presId="urn:microsoft.com/office/officeart/2018/2/layout/IconVerticalSolidList"/>
    <dgm:cxn modelId="{2AE14FD7-7C3E-42F2-87B1-F6D1079170FC}" type="presParOf" srcId="{676076B6-4955-4093-B569-486FE6E8A74E}" destId="{CB4B9287-7B52-4696-BD15-00FBFF255F93}" srcOrd="3" destOrd="0" presId="urn:microsoft.com/office/officeart/2018/2/layout/IconVerticalSolidList"/>
    <dgm:cxn modelId="{F0BFC8BD-4D67-4023-9CD3-63AF29764BD4}" type="presParOf" srcId="{A974460E-2095-4BF4-ACC0-39A832F78928}" destId="{600A4635-CFC6-479B-ACF0-AC4B15716B7A}" srcOrd="1" destOrd="0" presId="urn:microsoft.com/office/officeart/2018/2/layout/IconVerticalSolidList"/>
    <dgm:cxn modelId="{367DAED9-D755-4E37-ABF0-978C89CEDC83}" type="presParOf" srcId="{A974460E-2095-4BF4-ACC0-39A832F78928}" destId="{F4782AB6-4C3B-4F7D-8959-F1BB66A03E2B}" srcOrd="2" destOrd="0" presId="urn:microsoft.com/office/officeart/2018/2/layout/IconVerticalSolidList"/>
    <dgm:cxn modelId="{B03989F6-96A2-4A8E-ADA3-A183F106D608}" type="presParOf" srcId="{F4782AB6-4C3B-4F7D-8959-F1BB66A03E2B}" destId="{666AEAB6-E348-4FF3-BABA-D21FA8E4A8DA}" srcOrd="0" destOrd="0" presId="urn:microsoft.com/office/officeart/2018/2/layout/IconVerticalSolidList"/>
    <dgm:cxn modelId="{CA333593-E6F5-4960-AB16-8AF38F38A2E6}" type="presParOf" srcId="{F4782AB6-4C3B-4F7D-8959-F1BB66A03E2B}" destId="{F2BA054E-D381-491C-87BB-3E512E13C043}" srcOrd="1" destOrd="0" presId="urn:microsoft.com/office/officeart/2018/2/layout/IconVerticalSolidList"/>
    <dgm:cxn modelId="{81FD6132-A07F-4CFE-B86A-A577F3316AB2}" type="presParOf" srcId="{F4782AB6-4C3B-4F7D-8959-F1BB66A03E2B}" destId="{E73319BA-20CB-4D72-A4F9-F10B54C0CAEE}" srcOrd="2" destOrd="0" presId="urn:microsoft.com/office/officeart/2018/2/layout/IconVerticalSolidList"/>
    <dgm:cxn modelId="{C1192B65-6DB1-4354-B71E-C627A96B24AE}" type="presParOf" srcId="{F4782AB6-4C3B-4F7D-8959-F1BB66A03E2B}" destId="{6ED9F624-925A-46BA-8E9E-1713CC39C1D9}" srcOrd="3" destOrd="0" presId="urn:microsoft.com/office/officeart/2018/2/layout/IconVerticalSolidList"/>
    <dgm:cxn modelId="{083C112D-2504-4EBF-8A77-FF4C76172783}" type="presParOf" srcId="{A974460E-2095-4BF4-ACC0-39A832F78928}" destId="{0CD21134-4A60-4803-B26B-2AAD504DF8F8}" srcOrd="3" destOrd="0" presId="urn:microsoft.com/office/officeart/2018/2/layout/IconVerticalSolidList"/>
    <dgm:cxn modelId="{50D0D536-B2C9-4EE2-BB9F-0DD005434B61}" type="presParOf" srcId="{A974460E-2095-4BF4-ACC0-39A832F78928}" destId="{9E09D5EB-DDE5-41F8-854A-F5AAC15E72D4}" srcOrd="4" destOrd="0" presId="urn:microsoft.com/office/officeart/2018/2/layout/IconVerticalSolidList"/>
    <dgm:cxn modelId="{33F6D4B1-1343-4999-BD80-CDD17D147B8D}" type="presParOf" srcId="{9E09D5EB-DDE5-41F8-854A-F5AAC15E72D4}" destId="{C29A86B9-83CD-4362-BE07-71CBE964E1BA}" srcOrd="0" destOrd="0" presId="urn:microsoft.com/office/officeart/2018/2/layout/IconVerticalSolidList"/>
    <dgm:cxn modelId="{668BC1FC-4A4A-4F69-8BC0-2A8A1ABDB12D}" type="presParOf" srcId="{9E09D5EB-DDE5-41F8-854A-F5AAC15E72D4}" destId="{3F392CF5-31F8-437A-A54D-53EE1D604589}" srcOrd="1" destOrd="0" presId="urn:microsoft.com/office/officeart/2018/2/layout/IconVerticalSolidList"/>
    <dgm:cxn modelId="{CCC375CB-1C2F-45AA-91D4-58E7B0B3319E}" type="presParOf" srcId="{9E09D5EB-DDE5-41F8-854A-F5AAC15E72D4}" destId="{7554DAF2-3564-4E70-B8CD-CE8537746B1C}" srcOrd="2" destOrd="0" presId="urn:microsoft.com/office/officeart/2018/2/layout/IconVerticalSolidList"/>
    <dgm:cxn modelId="{A14DFAFC-4A17-47F9-8858-DB542E48CAD6}" type="presParOf" srcId="{9E09D5EB-DDE5-41F8-854A-F5AAC15E72D4}" destId="{47EE3581-C92F-40F2-BE05-D4511EAC741C}" srcOrd="3" destOrd="0" presId="urn:microsoft.com/office/officeart/2018/2/layout/IconVerticalSolidList"/>
    <dgm:cxn modelId="{2FF29AB7-7882-4AF6-9676-7B554FCBACC2}" type="presParOf" srcId="{A974460E-2095-4BF4-ACC0-39A832F78928}" destId="{B420F479-A176-4862-B33A-ED67D42CC330}" srcOrd="5" destOrd="0" presId="urn:microsoft.com/office/officeart/2018/2/layout/IconVerticalSolidList"/>
    <dgm:cxn modelId="{99FE9183-220C-4CFC-A519-D1BB06DA8CD0}" type="presParOf" srcId="{A974460E-2095-4BF4-ACC0-39A832F78928}" destId="{FEF4A8AA-2FAC-42E8-837B-405096D2FD9A}" srcOrd="6" destOrd="0" presId="urn:microsoft.com/office/officeart/2018/2/layout/IconVerticalSolidList"/>
    <dgm:cxn modelId="{C69C71D5-A08C-4457-ABFA-0A8FD1183876}" type="presParOf" srcId="{FEF4A8AA-2FAC-42E8-837B-405096D2FD9A}" destId="{124A2B2C-CCC9-49BE-AB74-179EF8AC3345}" srcOrd="0" destOrd="0" presId="urn:microsoft.com/office/officeart/2018/2/layout/IconVerticalSolidList"/>
    <dgm:cxn modelId="{2A0461AE-1DF7-4B97-99DD-136698475C25}" type="presParOf" srcId="{FEF4A8AA-2FAC-42E8-837B-405096D2FD9A}" destId="{A5F59B9A-81BA-492D-BFE7-276D8FF1A9DB}" srcOrd="1" destOrd="0" presId="urn:microsoft.com/office/officeart/2018/2/layout/IconVerticalSolidList"/>
    <dgm:cxn modelId="{75F40DD2-26FE-40A3-A532-B6F7DF66EBCB}" type="presParOf" srcId="{FEF4A8AA-2FAC-42E8-837B-405096D2FD9A}" destId="{D1AF5341-268D-44BB-AD2C-181278E11706}" srcOrd="2" destOrd="0" presId="urn:microsoft.com/office/officeart/2018/2/layout/IconVerticalSolidList"/>
    <dgm:cxn modelId="{F92D090F-5822-4F57-A0FE-BB4AA8F0704E}" type="presParOf" srcId="{FEF4A8AA-2FAC-42E8-837B-405096D2FD9A}" destId="{06F53AB6-9A55-4E2F-8D77-E3648E0B2A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1BF5E2-8DE1-409B-8BB7-357EA7C0D7A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FCDF5A-74A5-4A30-B576-E9B9F7A9AF0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CA" b="1" dirty="0"/>
            <a:t>…they are an electronic research option</a:t>
          </a:r>
          <a:endParaRPr lang="en-US" dirty="0"/>
        </a:p>
      </dgm:t>
    </dgm:pt>
    <dgm:pt modelId="{7F3F56B9-183E-46B2-B935-AC60C60AECC6}" type="parTrans" cxnId="{1D45EDFC-D82F-433F-9A3D-42CB5FD4C717}">
      <dgm:prSet/>
      <dgm:spPr/>
      <dgm:t>
        <a:bodyPr/>
        <a:lstStyle/>
        <a:p>
          <a:endParaRPr lang="en-US"/>
        </a:p>
      </dgm:t>
    </dgm:pt>
    <dgm:pt modelId="{93C22379-0C99-4D90-AC68-6DCACC0D481E}" type="sibTrans" cxnId="{1D45EDFC-D82F-433F-9A3D-42CB5FD4C717}">
      <dgm:prSet/>
      <dgm:spPr/>
      <dgm:t>
        <a:bodyPr/>
        <a:lstStyle/>
        <a:p>
          <a:endParaRPr lang="en-US"/>
        </a:p>
      </dgm:t>
    </dgm:pt>
    <dgm:pt modelId="{C3173FB5-852B-4F36-BE82-B4F70B7BD2F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CA" b="1" dirty="0"/>
            <a:t>…they contain both scholarly and popular sources</a:t>
          </a:r>
          <a:endParaRPr lang="en-US" dirty="0"/>
        </a:p>
      </dgm:t>
    </dgm:pt>
    <dgm:pt modelId="{C9F02BA6-2852-4160-8B67-3FD40C2682BD}" type="parTrans" cxnId="{C38C8E5C-613B-40AE-A672-A8BEF4726A9E}">
      <dgm:prSet/>
      <dgm:spPr/>
      <dgm:t>
        <a:bodyPr/>
        <a:lstStyle/>
        <a:p>
          <a:endParaRPr lang="en-US"/>
        </a:p>
      </dgm:t>
    </dgm:pt>
    <dgm:pt modelId="{8955C7E6-95BF-49C6-80CA-573CB562513F}" type="sibTrans" cxnId="{C38C8E5C-613B-40AE-A672-A8BEF4726A9E}">
      <dgm:prSet/>
      <dgm:spPr/>
      <dgm:t>
        <a:bodyPr/>
        <a:lstStyle/>
        <a:p>
          <a:endParaRPr lang="en-US"/>
        </a:p>
      </dgm:t>
    </dgm:pt>
    <dgm:pt modelId="{BF78CC82-23F8-49E4-B7CB-FE63EFF59354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CA" b="1" dirty="0"/>
            <a:t>…they eliminate the need for source evaluation (the academic journal articles they carry have been peer-reviewed)</a:t>
          </a:r>
          <a:endParaRPr lang="en-US" dirty="0"/>
        </a:p>
      </dgm:t>
    </dgm:pt>
    <dgm:pt modelId="{1DF646B1-99C8-4F52-82CC-2FF92EC29A68}" type="parTrans" cxnId="{3C7F6D3E-3F82-4A65-A908-4C019D1F7472}">
      <dgm:prSet/>
      <dgm:spPr/>
      <dgm:t>
        <a:bodyPr/>
        <a:lstStyle/>
        <a:p>
          <a:endParaRPr lang="en-US"/>
        </a:p>
      </dgm:t>
    </dgm:pt>
    <dgm:pt modelId="{D17A56BB-762C-4958-BC71-6ECFD83BE71E}" type="sibTrans" cxnId="{3C7F6D3E-3F82-4A65-A908-4C019D1F7472}">
      <dgm:prSet/>
      <dgm:spPr/>
      <dgm:t>
        <a:bodyPr/>
        <a:lstStyle/>
        <a:p>
          <a:endParaRPr lang="en-US"/>
        </a:p>
      </dgm:t>
    </dgm:pt>
    <dgm:pt modelId="{1E94938B-00C4-4C1D-A9A6-4E3760F047BC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CA" b="1" dirty="0"/>
            <a:t>…they cite for you (just click ‘citation tools’ to choose a style)</a:t>
          </a:r>
          <a:endParaRPr lang="en-US" dirty="0"/>
        </a:p>
      </dgm:t>
    </dgm:pt>
    <dgm:pt modelId="{C84B5AD8-6996-4BFA-AD4A-69F5370FC729}" type="parTrans" cxnId="{BC0E96EB-944A-42CD-A33F-C41E119A963A}">
      <dgm:prSet/>
      <dgm:spPr/>
      <dgm:t>
        <a:bodyPr/>
        <a:lstStyle/>
        <a:p>
          <a:endParaRPr lang="en-US"/>
        </a:p>
      </dgm:t>
    </dgm:pt>
    <dgm:pt modelId="{46A58CBB-70BD-45C8-9F33-223C31861020}" type="sibTrans" cxnId="{BC0E96EB-944A-42CD-A33F-C41E119A963A}">
      <dgm:prSet/>
      <dgm:spPr/>
      <dgm:t>
        <a:bodyPr/>
        <a:lstStyle/>
        <a:p>
          <a:endParaRPr lang="en-US"/>
        </a:p>
      </dgm:t>
    </dgm:pt>
    <dgm:pt modelId="{B5E8BBDF-018E-4474-AD5B-AFA1177914EE}" type="pres">
      <dgm:prSet presAssocID="{1D1BF5E2-8DE1-409B-8BB7-357EA7C0D7AC}" presName="linear" presStyleCnt="0">
        <dgm:presLayoutVars>
          <dgm:animLvl val="lvl"/>
          <dgm:resizeHandles val="exact"/>
        </dgm:presLayoutVars>
      </dgm:prSet>
      <dgm:spPr/>
    </dgm:pt>
    <dgm:pt modelId="{D5305200-77FF-4E97-B34B-AD7D993BDA94}" type="pres">
      <dgm:prSet presAssocID="{32FCDF5A-74A5-4A30-B576-E9B9F7A9AF0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04BFBD9-BB2A-421B-8724-367C1DD09A7F}" type="pres">
      <dgm:prSet presAssocID="{93C22379-0C99-4D90-AC68-6DCACC0D481E}" presName="spacer" presStyleCnt="0"/>
      <dgm:spPr/>
    </dgm:pt>
    <dgm:pt modelId="{A484E4E2-2CD2-4E69-9182-6667E347FA7D}" type="pres">
      <dgm:prSet presAssocID="{C3173FB5-852B-4F36-BE82-B4F70B7BD2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98F425-CF02-4748-8B56-AEF0DA345CA6}" type="pres">
      <dgm:prSet presAssocID="{8955C7E6-95BF-49C6-80CA-573CB562513F}" presName="spacer" presStyleCnt="0"/>
      <dgm:spPr/>
    </dgm:pt>
    <dgm:pt modelId="{782EE5B1-18B1-46C0-BC76-480F42950D15}" type="pres">
      <dgm:prSet presAssocID="{BF78CC82-23F8-49E4-B7CB-FE63EFF5935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08A842-EDD9-456A-B5A8-5712DA02223B}" type="pres">
      <dgm:prSet presAssocID="{D17A56BB-762C-4958-BC71-6ECFD83BE71E}" presName="spacer" presStyleCnt="0"/>
      <dgm:spPr/>
    </dgm:pt>
    <dgm:pt modelId="{1C7A6656-6D4E-4EB3-B457-905FCA5DCB1A}" type="pres">
      <dgm:prSet presAssocID="{1E94938B-00C4-4C1D-A9A6-4E3760F047B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BE1B024-BDC4-4CC6-827D-A959CA21DF0F}" type="presOf" srcId="{BF78CC82-23F8-49E4-B7CB-FE63EFF59354}" destId="{782EE5B1-18B1-46C0-BC76-480F42950D15}" srcOrd="0" destOrd="0" presId="urn:microsoft.com/office/officeart/2005/8/layout/vList2"/>
    <dgm:cxn modelId="{4D3C2D3E-FE96-4635-8322-E103582E120F}" type="presOf" srcId="{C3173FB5-852B-4F36-BE82-B4F70B7BD2FB}" destId="{A484E4E2-2CD2-4E69-9182-6667E347FA7D}" srcOrd="0" destOrd="0" presId="urn:microsoft.com/office/officeart/2005/8/layout/vList2"/>
    <dgm:cxn modelId="{3C7F6D3E-3F82-4A65-A908-4C019D1F7472}" srcId="{1D1BF5E2-8DE1-409B-8BB7-357EA7C0D7AC}" destId="{BF78CC82-23F8-49E4-B7CB-FE63EFF59354}" srcOrd="2" destOrd="0" parTransId="{1DF646B1-99C8-4F52-82CC-2FF92EC29A68}" sibTransId="{D17A56BB-762C-4958-BC71-6ECFD83BE71E}"/>
    <dgm:cxn modelId="{C38C8E5C-613B-40AE-A672-A8BEF4726A9E}" srcId="{1D1BF5E2-8DE1-409B-8BB7-357EA7C0D7AC}" destId="{C3173FB5-852B-4F36-BE82-B4F70B7BD2FB}" srcOrd="1" destOrd="0" parTransId="{C9F02BA6-2852-4160-8B67-3FD40C2682BD}" sibTransId="{8955C7E6-95BF-49C6-80CA-573CB562513F}"/>
    <dgm:cxn modelId="{364E8F78-0ABC-4D98-B18E-4A21DAC2264D}" type="presOf" srcId="{1E94938B-00C4-4C1D-A9A6-4E3760F047BC}" destId="{1C7A6656-6D4E-4EB3-B457-905FCA5DCB1A}" srcOrd="0" destOrd="0" presId="urn:microsoft.com/office/officeart/2005/8/layout/vList2"/>
    <dgm:cxn modelId="{83FB44BF-65B0-4864-8624-28CAC2D67369}" type="presOf" srcId="{1D1BF5E2-8DE1-409B-8BB7-357EA7C0D7AC}" destId="{B5E8BBDF-018E-4474-AD5B-AFA1177914EE}" srcOrd="0" destOrd="0" presId="urn:microsoft.com/office/officeart/2005/8/layout/vList2"/>
    <dgm:cxn modelId="{BC0E96EB-944A-42CD-A33F-C41E119A963A}" srcId="{1D1BF5E2-8DE1-409B-8BB7-357EA7C0D7AC}" destId="{1E94938B-00C4-4C1D-A9A6-4E3760F047BC}" srcOrd="3" destOrd="0" parTransId="{C84B5AD8-6996-4BFA-AD4A-69F5370FC729}" sibTransId="{46A58CBB-70BD-45C8-9F33-223C31861020}"/>
    <dgm:cxn modelId="{2FF0AFEC-1298-4BB6-B7CF-57A3000450C2}" type="presOf" srcId="{32FCDF5A-74A5-4A30-B576-E9B9F7A9AF02}" destId="{D5305200-77FF-4E97-B34B-AD7D993BDA94}" srcOrd="0" destOrd="0" presId="urn:microsoft.com/office/officeart/2005/8/layout/vList2"/>
    <dgm:cxn modelId="{1D45EDFC-D82F-433F-9A3D-42CB5FD4C717}" srcId="{1D1BF5E2-8DE1-409B-8BB7-357EA7C0D7AC}" destId="{32FCDF5A-74A5-4A30-B576-E9B9F7A9AF02}" srcOrd="0" destOrd="0" parTransId="{7F3F56B9-183E-46B2-B935-AC60C60AECC6}" sibTransId="{93C22379-0C99-4D90-AC68-6DCACC0D481E}"/>
    <dgm:cxn modelId="{3AA66AD9-AF31-4A25-A4EF-C4BD48DD80E2}" type="presParOf" srcId="{B5E8BBDF-018E-4474-AD5B-AFA1177914EE}" destId="{D5305200-77FF-4E97-B34B-AD7D993BDA94}" srcOrd="0" destOrd="0" presId="urn:microsoft.com/office/officeart/2005/8/layout/vList2"/>
    <dgm:cxn modelId="{7729F19D-9E75-4186-9784-B6263581936B}" type="presParOf" srcId="{B5E8BBDF-018E-4474-AD5B-AFA1177914EE}" destId="{D04BFBD9-BB2A-421B-8724-367C1DD09A7F}" srcOrd="1" destOrd="0" presId="urn:microsoft.com/office/officeart/2005/8/layout/vList2"/>
    <dgm:cxn modelId="{3E5F69D9-F8F6-4D93-87B1-53921C7298F9}" type="presParOf" srcId="{B5E8BBDF-018E-4474-AD5B-AFA1177914EE}" destId="{A484E4E2-2CD2-4E69-9182-6667E347FA7D}" srcOrd="2" destOrd="0" presId="urn:microsoft.com/office/officeart/2005/8/layout/vList2"/>
    <dgm:cxn modelId="{C2E4A753-0414-4C42-890B-4B693CAFCAD0}" type="presParOf" srcId="{B5E8BBDF-018E-4474-AD5B-AFA1177914EE}" destId="{F998F425-CF02-4748-8B56-AEF0DA345CA6}" srcOrd="3" destOrd="0" presId="urn:microsoft.com/office/officeart/2005/8/layout/vList2"/>
    <dgm:cxn modelId="{87E6E893-5D22-4BE3-8EA0-341AD193A418}" type="presParOf" srcId="{B5E8BBDF-018E-4474-AD5B-AFA1177914EE}" destId="{782EE5B1-18B1-46C0-BC76-480F42950D15}" srcOrd="4" destOrd="0" presId="urn:microsoft.com/office/officeart/2005/8/layout/vList2"/>
    <dgm:cxn modelId="{794B712F-7B01-48E4-8E83-A3429A4D6592}" type="presParOf" srcId="{B5E8BBDF-018E-4474-AD5B-AFA1177914EE}" destId="{0608A842-EDD9-456A-B5A8-5712DA02223B}" srcOrd="5" destOrd="0" presId="urn:microsoft.com/office/officeart/2005/8/layout/vList2"/>
    <dgm:cxn modelId="{F3E09D33-C67C-461C-A98B-00C566D4085E}" type="presParOf" srcId="{B5E8BBDF-018E-4474-AD5B-AFA1177914EE}" destId="{1C7A6656-6D4E-4EB3-B457-905FCA5DCB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D2142-B995-4ECC-8E7B-7E9BED08A7C1}">
      <dsp:nvSpPr>
        <dsp:cNvPr id="0" name=""/>
        <dsp:cNvSpPr/>
      </dsp:nvSpPr>
      <dsp:spPr>
        <a:xfrm>
          <a:off x="0" y="6030"/>
          <a:ext cx="7498595" cy="12833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rgbClr val="0066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E3B05-A9E1-4A78-B8EF-5520527393FF}">
      <dsp:nvSpPr>
        <dsp:cNvPr id="0" name=""/>
        <dsp:cNvSpPr/>
      </dsp:nvSpPr>
      <dsp:spPr>
        <a:xfrm>
          <a:off x="388200" y="294775"/>
          <a:ext cx="706509" cy="7058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B9287-7B52-4696-BD15-00FBFF255F93}">
      <dsp:nvSpPr>
        <dsp:cNvPr id="0" name=""/>
        <dsp:cNvSpPr/>
      </dsp:nvSpPr>
      <dsp:spPr>
        <a:xfrm>
          <a:off x="1482911" y="6030"/>
          <a:ext cx="5948689" cy="1403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50" tIns="148550" rIns="148550" bIns="1485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First, ask yourself, “WHAT AM I LOOKING FOR?”.  If you don’t know what you are looking for, you can spend hours and hours just “surfing”.</a:t>
          </a:r>
        </a:p>
      </dsp:txBody>
      <dsp:txXfrm>
        <a:off x="1482911" y="6030"/>
        <a:ext cx="5948689" cy="1403619"/>
      </dsp:txXfrm>
    </dsp:sp>
    <dsp:sp modelId="{666AEAB6-E348-4FF3-BABA-D21FA8E4A8DA}">
      <dsp:nvSpPr>
        <dsp:cNvPr id="0" name=""/>
        <dsp:cNvSpPr/>
      </dsp:nvSpPr>
      <dsp:spPr>
        <a:xfrm>
          <a:off x="0" y="1760554"/>
          <a:ext cx="7498595" cy="12833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rgbClr val="0066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A054E-D381-491C-87BB-3E512E13C043}">
      <dsp:nvSpPr>
        <dsp:cNvPr id="0" name=""/>
        <dsp:cNvSpPr/>
      </dsp:nvSpPr>
      <dsp:spPr>
        <a:xfrm>
          <a:off x="388200" y="2049299"/>
          <a:ext cx="706509" cy="7058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9F624-925A-46BA-8E9E-1713CC39C1D9}">
      <dsp:nvSpPr>
        <dsp:cNvPr id="0" name=""/>
        <dsp:cNvSpPr/>
      </dsp:nvSpPr>
      <dsp:spPr>
        <a:xfrm>
          <a:off x="1482911" y="1760554"/>
          <a:ext cx="5948689" cy="1403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50" tIns="148550" rIns="148550" bIns="1485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Review the assignment.  Clearly understand what is being asked of you and make some notes as to what you will need to research.</a:t>
          </a:r>
        </a:p>
      </dsp:txBody>
      <dsp:txXfrm>
        <a:off x="1482911" y="1760554"/>
        <a:ext cx="5948689" cy="1403619"/>
      </dsp:txXfrm>
    </dsp:sp>
    <dsp:sp modelId="{C29A86B9-83CD-4362-BE07-71CBE964E1BA}">
      <dsp:nvSpPr>
        <dsp:cNvPr id="0" name=""/>
        <dsp:cNvSpPr/>
      </dsp:nvSpPr>
      <dsp:spPr>
        <a:xfrm>
          <a:off x="0" y="3515078"/>
          <a:ext cx="7498595" cy="12833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rgbClr val="0066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92CF5-31F8-437A-A54D-53EE1D604589}">
      <dsp:nvSpPr>
        <dsp:cNvPr id="0" name=""/>
        <dsp:cNvSpPr/>
      </dsp:nvSpPr>
      <dsp:spPr>
        <a:xfrm>
          <a:off x="388200" y="3803822"/>
          <a:ext cx="706509" cy="7058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E3581-C92F-40F2-BE05-D4511EAC741C}">
      <dsp:nvSpPr>
        <dsp:cNvPr id="0" name=""/>
        <dsp:cNvSpPr/>
      </dsp:nvSpPr>
      <dsp:spPr>
        <a:xfrm>
          <a:off x="1482911" y="3515078"/>
          <a:ext cx="5948689" cy="1403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50" tIns="148550" rIns="148550" bIns="14855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i="1" kern="1200" dirty="0"/>
            <a:t>Before</a:t>
          </a:r>
          <a:r>
            <a:rPr lang="en-CA" sz="1700" b="1" kern="1200" dirty="0"/>
            <a:t> you even go to the computer or bookshelf, carefully consider your topic and jot down a list of questions you will need to answer in your research. Consider the key words that will help you find the answers.</a:t>
          </a:r>
          <a:endParaRPr lang="en-US" sz="1700" b="1" kern="1200" dirty="0"/>
        </a:p>
      </dsp:txBody>
      <dsp:txXfrm>
        <a:off x="1482911" y="3515078"/>
        <a:ext cx="5948689" cy="1403619"/>
      </dsp:txXfrm>
    </dsp:sp>
    <dsp:sp modelId="{124A2B2C-CCC9-49BE-AB74-179EF8AC3345}">
      <dsp:nvSpPr>
        <dsp:cNvPr id="0" name=""/>
        <dsp:cNvSpPr/>
      </dsp:nvSpPr>
      <dsp:spPr>
        <a:xfrm>
          <a:off x="0" y="5269602"/>
          <a:ext cx="7498595" cy="12833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rgbClr val="0066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59B9A-81BA-492D-BFE7-276D8FF1A9DB}">
      <dsp:nvSpPr>
        <dsp:cNvPr id="0" name=""/>
        <dsp:cNvSpPr/>
      </dsp:nvSpPr>
      <dsp:spPr>
        <a:xfrm>
          <a:off x="388200" y="5558346"/>
          <a:ext cx="706509" cy="7058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53AB6-9A55-4E2F-8D77-E3648E0B2A21}">
      <dsp:nvSpPr>
        <dsp:cNvPr id="0" name=""/>
        <dsp:cNvSpPr/>
      </dsp:nvSpPr>
      <dsp:spPr>
        <a:xfrm>
          <a:off x="1482911" y="5269602"/>
          <a:ext cx="5948689" cy="1403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50" tIns="148550" rIns="148550" bIns="1485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Once you go to your resources, you will need a ‘search toolbox’; a list of starter sites you can return to again and again. </a:t>
          </a:r>
          <a:r>
            <a:rPr lang="en-CA" sz="1800" b="1" u="sng" kern="1200" dirty="0"/>
            <a:t>Iona’s databases</a:t>
          </a:r>
          <a:r>
            <a:rPr lang="en-CA" sz="1800" b="1" kern="1200" dirty="0"/>
            <a:t> should be included here.</a:t>
          </a:r>
          <a:endParaRPr lang="en-US" sz="1800" b="1" kern="1200" dirty="0"/>
        </a:p>
      </dsp:txBody>
      <dsp:txXfrm>
        <a:off x="1482911" y="5269602"/>
        <a:ext cx="5948689" cy="1403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05200-77FF-4E97-B34B-AD7D993BDA94}">
      <dsp:nvSpPr>
        <dsp:cNvPr id="0" name=""/>
        <dsp:cNvSpPr/>
      </dsp:nvSpPr>
      <dsp:spPr>
        <a:xfrm>
          <a:off x="0" y="615536"/>
          <a:ext cx="6289686" cy="131093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…they are an electronic research option</a:t>
          </a:r>
          <a:endParaRPr lang="en-US" sz="2400" kern="1200" dirty="0"/>
        </a:p>
      </dsp:txBody>
      <dsp:txXfrm>
        <a:off x="63994" y="679530"/>
        <a:ext cx="6161698" cy="1182942"/>
      </dsp:txXfrm>
    </dsp:sp>
    <dsp:sp modelId="{A484E4E2-2CD2-4E69-9182-6667E347FA7D}">
      <dsp:nvSpPr>
        <dsp:cNvPr id="0" name=""/>
        <dsp:cNvSpPr/>
      </dsp:nvSpPr>
      <dsp:spPr>
        <a:xfrm>
          <a:off x="0" y="1995586"/>
          <a:ext cx="6289686" cy="131093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…they contain both scholarly and popular sources</a:t>
          </a:r>
          <a:endParaRPr lang="en-US" sz="2400" kern="1200" dirty="0"/>
        </a:p>
      </dsp:txBody>
      <dsp:txXfrm>
        <a:off x="63994" y="2059580"/>
        <a:ext cx="6161698" cy="1182942"/>
      </dsp:txXfrm>
    </dsp:sp>
    <dsp:sp modelId="{782EE5B1-18B1-46C0-BC76-480F42950D15}">
      <dsp:nvSpPr>
        <dsp:cNvPr id="0" name=""/>
        <dsp:cNvSpPr/>
      </dsp:nvSpPr>
      <dsp:spPr>
        <a:xfrm>
          <a:off x="0" y="3375637"/>
          <a:ext cx="6289686" cy="131093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…they eliminate the need for source evaluation (the academic journal articles they carry have been peer-reviewed)</a:t>
          </a:r>
          <a:endParaRPr lang="en-US" sz="2400" kern="1200" dirty="0"/>
        </a:p>
      </dsp:txBody>
      <dsp:txXfrm>
        <a:off x="63994" y="3439631"/>
        <a:ext cx="6161698" cy="1182942"/>
      </dsp:txXfrm>
    </dsp:sp>
    <dsp:sp modelId="{1C7A6656-6D4E-4EB3-B457-905FCA5DCB1A}">
      <dsp:nvSpPr>
        <dsp:cNvPr id="0" name=""/>
        <dsp:cNvSpPr/>
      </dsp:nvSpPr>
      <dsp:spPr>
        <a:xfrm>
          <a:off x="0" y="4755687"/>
          <a:ext cx="6289686" cy="131093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…they cite for you (just click ‘citation tools’ to choose a style)</a:t>
          </a:r>
          <a:endParaRPr lang="en-US" sz="2400" kern="1200" dirty="0"/>
        </a:p>
      </dsp:txBody>
      <dsp:txXfrm>
        <a:off x="63994" y="4819681"/>
        <a:ext cx="6161698" cy="118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C3345654-701F-48A5-8DF5-D959D001E6E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3892"/>
            <a:ext cx="5603240" cy="3660458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FBEE7EEE-9B39-44B8-BC8D-CF67CA3CB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408">
              <a:defRPr/>
            </a:pPr>
            <a:fld id="{C712FDEA-03A1-4F6D-A72C-F016AC56B49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408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292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73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408">
              <a:defRPr/>
            </a:pPr>
            <a:fld id="{C712FDEA-03A1-4F6D-A72C-F016AC56B49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408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313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113213"/>
            <a:ext cx="4636800" cy="1655762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>
                <a:cs typeface="Calibri"/>
              </a:rPr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9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1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6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7" name="Picture Placeholder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8" name="Picture Placeholder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931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33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1C1E-2406-4F10-BA2D-37F55D05CAA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D46D-BC90-444B-8E82-F46E534AB37B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118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B74F-28EC-41E9-8C14-072AE7476EE5}" type="datetimeFigureOut">
              <a:rPr lang="en-CA" smtClean="0"/>
              <a:pPr/>
              <a:t>2023-10-02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FDF1-30CA-4FE6-9E7D-E9BFFB48E5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78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3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43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8672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2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8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Date Placeholder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9" name="Footer Placeholder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Footer Text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9" name="Slide Number Placeholder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3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9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2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3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>
          <p15:clr>
            <a:srgbClr val="A4A3A4"/>
          </p15:clr>
        </p15:guide>
        <p15:guide id="31" pos="3840">
          <p15:clr>
            <a:srgbClr val="A4A3A4"/>
          </p15:clr>
        </p15:guide>
        <p15:guide id="32" pos="240">
          <p15:clr>
            <a:srgbClr val="547EBF"/>
          </p15:clr>
        </p15:guide>
        <p15:guide id="33" orient="horz" pos="240">
          <p15:clr>
            <a:srgbClr val="547EBF"/>
          </p15:clr>
        </p15:guide>
        <p15:guide id="34" pos="7440">
          <p15:clr>
            <a:srgbClr val="547EBF"/>
          </p15:clr>
        </p15:guide>
        <p15:guide id="35" orient="horz" pos="4080">
          <p15:clr>
            <a:srgbClr val="547EBF"/>
          </p15:clr>
        </p15:guide>
        <p15:guide id="36" pos="3960">
          <p15:clr>
            <a:srgbClr val="547EBF"/>
          </p15:clr>
        </p15:guide>
        <p15:guide id="37" pos="3720">
          <p15:clr>
            <a:srgbClr val="547EBF"/>
          </p15:clr>
        </p15:guide>
        <p15:guide id="38" pos="2112">
          <p15:clr>
            <a:srgbClr val="547EBF"/>
          </p15:clr>
        </p15:guide>
        <p15:guide id="39" pos="1848">
          <p15:clr>
            <a:srgbClr val="547EBF"/>
          </p15:clr>
        </p15:guide>
        <p15:guide id="40" pos="5568">
          <p15:clr>
            <a:srgbClr val="547EBF"/>
          </p15:clr>
        </p15:guide>
        <p15:guide id="41" pos="5832">
          <p15:clr>
            <a:srgbClr val="547EBF"/>
          </p15:clr>
        </p15:guide>
        <p15:guide id="42" pos="4968">
          <p15:clr>
            <a:srgbClr val="9FCC3B"/>
          </p15:clr>
        </p15:guide>
        <p15:guide id="43" pos="5208">
          <p15:clr>
            <a:srgbClr val="9FCC3B"/>
          </p15:clr>
        </p15:guide>
        <p15:guide id="44" pos="2712">
          <p15:clr>
            <a:srgbClr val="9FCC3B"/>
          </p15:clr>
        </p15:guide>
        <p15:guide id="45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www.enago.co.kr/academy/primary-or-secondary-sources-which-one-should-i-cite/" TargetMode="External"/><Relationship Id="rId7" Type="http://schemas.openxmlformats.org/officeDocument/2006/relationships/hyperlink" Target="https://archive.org/details/Oxford_Dictionary_kind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hyperlink" Target="https://archive.org/details/LiteraryTheoryAnIntroduction" TargetMode="External"/><Relationship Id="rId5" Type="http://schemas.openxmlformats.org/officeDocument/2006/relationships/hyperlink" Target="http://camnunezworldlit.weebly.com/blog/reading-journal-entry-the-kite-runner-by-khaled-hosseini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g"/><Relationship Id="rId9" Type="http://schemas.openxmlformats.org/officeDocument/2006/relationships/hyperlink" Target="https://id.wikipedia.org/wiki/The_Crucible_(film_1996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a/url?sa=i&amp;rct=j&amp;q=&amp;esrc=s&amp;source=images&amp;cd=&amp;ved=2ahUKEwiOw-2f-tXlAhXUvJ4KHSj9AR4QjRx6BAgBEAQ&amp;url=https%3A%2F%2Fsharemylesson.com%2Fteaching-resource%2Fstudent-confusion-classroom-lesson-278166&amp;psig=AOvVaw0PvO2fh2_85awUrYLmIE2N&amp;ust=1573142376239014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2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3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p:sp>
          <p:nvSpPr>
            <p:cNvPr id="11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9757E9E-CCD5-49A5-A016-FC1831731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81FF6F-5DEF-409F-A063-795582723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3168" y="602681"/>
            <a:ext cx="3615648" cy="5932335"/>
            <a:chOff x="402434" y="602681"/>
            <a:chExt cx="3615648" cy="593233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4A341EC-5CF3-4B87-BAC5-B44C2A265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710054" y="399231"/>
              <a:ext cx="317159" cy="932400"/>
              <a:chOff x="6376988" y="280988"/>
              <a:chExt cx="633413" cy="1862138"/>
            </a:xfrm>
          </p:grpSpPr>
          <p:sp>
            <p:nvSpPr>
              <p:cNvPr id="75" name="Freeform 68">
                <a:extLst>
                  <a:ext uri="{FF2B5EF4-FFF2-40B4-BE49-F238E27FC236}">
                    <a16:creationId xmlns:a16="http://schemas.microsoft.com/office/drawing/2014/main" id="{395C89A6-4089-43C1-88F7-C89EAAB5A0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B6C04A07-DB49-4407-A323-BFFAAAAA40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77" name="Line 70">
                <a:extLst>
                  <a:ext uri="{FF2B5EF4-FFF2-40B4-BE49-F238E27FC236}">
                    <a16:creationId xmlns:a16="http://schemas.microsoft.com/office/drawing/2014/main" id="{59A51CDF-9F3E-4400-A6E3-AF309DF9C9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E04776-E965-42A8-AB14-90BD8B646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333586" y="839438"/>
              <a:ext cx="340415" cy="34041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71644CC-C24B-48BC-8EE3-D72786B68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1732866" y="390058"/>
              <a:ext cx="1785984" cy="2211229"/>
              <a:chOff x="3125006" y="3171595"/>
              <a:chExt cx="1785984" cy="2211229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ADDDB28D-DEEE-460F-98F5-0E2EC1F599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1397A7CF-F6A8-48D5-98AF-B68FC71E0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2F863A81-6184-41EB-94AF-C6096CD64A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Rectangle 30">
                  <a:extLst>
                    <a:ext uri="{FF2B5EF4-FFF2-40B4-BE49-F238E27FC236}">
                      <a16:creationId xmlns:a16="http://schemas.microsoft.com/office/drawing/2014/main" id="{EF436F3D-9653-4DF8-832B-580539C563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30">
                  <a:extLst>
                    <a:ext uri="{FF2B5EF4-FFF2-40B4-BE49-F238E27FC236}">
                      <a16:creationId xmlns:a16="http://schemas.microsoft.com/office/drawing/2014/main" id="{0154A205-573A-4A5C-A3DF-B4DC24A2FF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2543A46-110B-4E4B-92BD-F8B8E21CD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45471145-1F29-4FC3-8B75-277BD8E2281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79DA4A81-8892-4F1C-9311-7AEAE2C8D5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4C401AA-847D-4D5A-9199-3B368AD88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0000" y="2480400"/>
              <a:ext cx="2457450" cy="3838575"/>
              <a:chOff x="587376" y="280988"/>
              <a:chExt cx="2457450" cy="3838575"/>
            </a:xfrm>
          </p:grpSpPr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BCD66427-9375-44C7-B176-87D1E5D901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6" name="Freeform 81">
                <a:extLst>
                  <a:ext uri="{FF2B5EF4-FFF2-40B4-BE49-F238E27FC236}">
                    <a16:creationId xmlns:a16="http://schemas.microsoft.com/office/drawing/2014/main" id="{DBDB153C-43F9-4C36-8330-E06BE08B31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Freeform 61">
                <a:extLst>
                  <a:ext uri="{FF2B5EF4-FFF2-40B4-BE49-F238E27FC236}">
                    <a16:creationId xmlns:a16="http://schemas.microsoft.com/office/drawing/2014/main" id="{DBD793DD-531D-4E1E-B992-5E5891F60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Freeform 78">
                <a:extLst>
                  <a:ext uri="{FF2B5EF4-FFF2-40B4-BE49-F238E27FC236}">
                    <a16:creationId xmlns:a16="http://schemas.microsoft.com/office/drawing/2014/main" id="{CEFB136B-DC35-4F4A-83C4-01135B4EF8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9" name="Freeform 84">
                <a:extLst>
                  <a:ext uri="{FF2B5EF4-FFF2-40B4-BE49-F238E27FC236}">
                    <a16:creationId xmlns:a16="http://schemas.microsoft.com/office/drawing/2014/main" id="{9FB85D2A-279F-4702-B280-612D11B547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0" name="Freeform 87">
                <a:extLst>
                  <a:ext uri="{FF2B5EF4-FFF2-40B4-BE49-F238E27FC236}">
                    <a16:creationId xmlns:a16="http://schemas.microsoft.com/office/drawing/2014/main" id="{63C22ADC-4205-46D4-93EB-954980513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Freeform 60">
                <a:extLst>
                  <a:ext uri="{FF2B5EF4-FFF2-40B4-BE49-F238E27FC236}">
                    <a16:creationId xmlns:a16="http://schemas.microsoft.com/office/drawing/2014/main" id="{B2FA1D0B-0861-4557-88CC-99D3B909F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2" name="Freeform 59">
                <a:extLst>
                  <a:ext uri="{FF2B5EF4-FFF2-40B4-BE49-F238E27FC236}">
                    <a16:creationId xmlns:a16="http://schemas.microsoft.com/office/drawing/2014/main" id="{4D751BD9-53BA-45A5-81A1-AACC0A176C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3" name="Freeform 62">
                <a:extLst>
                  <a:ext uri="{FF2B5EF4-FFF2-40B4-BE49-F238E27FC236}">
                    <a16:creationId xmlns:a16="http://schemas.microsoft.com/office/drawing/2014/main" id="{1FDA24E2-9B8A-4508-833C-3E2C2894CD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4" name="Freeform 65">
                <a:extLst>
                  <a:ext uri="{FF2B5EF4-FFF2-40B4-BE49-F238E27FC236}">
                    <a16:creationId xmlns:a16="http://schemas.microsoft.com/office/drawing/2014/main" id="{D2CCA503-DC38-4E11-B299-7DB76F5FAB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5" name="Freeform 79">
                <a:extLst>
                  <a:ext uri="{FF2B5EF4-FFF2-40B4-BE49-F238E27FC236}">
                    <a16:creationId xmlns:a16="http://schemas.microsoft.com/office/drawing/2014/main" id="{D21F0F68-198F-481C-9DF7-93EB338D67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A0B2B8C2-FDD5-497A-9CFD-2981549022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7" name="Freeform 85">
                <a:extLst>
                  <a:ext uri="{FF2B5EF4-FFF2-40B4-BE49-F238E27FC236}">
                    <a16:creationId xmlns:a16="http://schemas.microsoft.com/office/drawing/2014/main" id="{C9A20254-ABE1-475B-9CA8-97E7369F4E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8" name="Freeform 88">
                <a:extLst>
                  <a:ext uri="{FF2B5EF4-FFF2-40B4-BE49-F238E27FC236}">
                    <a16:creationId xmlns:a16="http://schemas.microsoft.com/office/drawing/2014/main" id="{23E12738-13DA-4FBC-9E2B-569CE1605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8F1C84D-36A7-432E-8525-755B1F33F7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60" name="Line 63">
                  <a:extLst>
                    <a:ext uri="{FF2B5EF4-FFF2-40B4-BE49-F238E27FC236}">
                      <a16:creationId xmlns:a16="http://schemas.microsoft.com/office/drawing/2014/main" id="{D43B981D-1875-4E2D-B4B5-431D2CE842E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Line 66">
                  <a:extLst>
                    <a:ext uri="{FF2B5EF4-FFF2-40B4-BE49-F238E27FC236}">
                      <a16:creationId xmlns:a16="http://schemas.microsoft.com/office/drawing/2014/main" id="{07489979-9C7D-4844-B0BB-74A5CDBCDAA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Line 67">
                  <a:extLst>
                    <a:ext uri="{FF2B5EF4-FFF2-40B4-BE49-F238E27FC236}">
                      <a16:creationId xmlns:a16="http://schemas.microsoft.com/office/drawing/2014/main" id="{A778F9B4-BB14-484F-A573-172579C39CF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Line 80">
                  <a:extLst>
                    <a:ext uri="{FF2B5EF4-FFF2-40B4-BE49-F238E27FC236}">
                      <a16:creationId xmlns:a16="http://schemas.microsoft.com/office/drawing/2014/main" id="{26AC9EC4-C293-47D1-AA7B-DE4475793A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Line 83">
                  <a:extLst>
                    <a:ext uri="{FF2B5EF4-FFF2-40B4-BE49-F238E27FC236}">
                      <a16:creationId xmlns:a16="http://schemas.microsoft.com/office/drawing/2014/main" id="{BACE1CFF-F0A6-4D1D-AC73-0D9D9A5971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Line 86">
                  <a:extLst>
                    <a:ext uri="{FF2B5EF4-FFF2-40B4-BE49-F238E27FC236}">
                      <a16:creationId xmlns:a16="http://schemas.microsoft.com/office/drawing/2014/main" id="{20D155F1-00FF-4612-BB74-15FEDECA9C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Line 89">
                  <a:extLst>
                    <a:ext uri="{FF2B5EF4-FFF2-40B4-BE49-F238E27FC236}">
                      <a16:creationId xmlns:a16="http://schemas.microsoft.com/office/drawing/2014/main" id="{C076FA74-5BAE-496C-8F4F-3F5B4F290E5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AC60A04-8CF1-45F0-A385-1EBAD71D7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742320" y="5778888"/>
              <a:ext cx="340415" cy="34041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41600F8-1DCA-4819-8C06-BAA0C569A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305927" y="2362458"/>
              <a:ext cx="641183" cy="1069728"/>
              <a:chOff x="6484112" y="2967038"/>
              <a:chExt cx="641183" cy="106972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9AA2C22-184F-48CD-AE38-7835B029D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42" name="Freeform 68">
                  <a:extLst>
                    <a:ext uri="{FF2B5EF4-FFF2-40B4-BE49-F238E27FC236}">
                      <a16:creationId xmlns:a16="http://schemas.microsoft.com/office/drawing/2014/main" id="{2BE92945-1DB1-4026-BFF0-E56E756FC2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69">
                  <a:extLst>
                    <a:ext uri="{FF2B5EF4-FFF2-40B4-BE49-F238E27FC236}">
                      <a16:creationId xmlns:a16="http://schemas.microsoft.com/office/drawing/2014/main" id="{D969EC21-F259-4572-8C92-93CBAFD9CF9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Line 70">
                  <a:extLst>
                    <a:ext uri="{FF2B5EF4-FFF2-40B4-BE49-F238E27FC236}">
                      <a16:creationId xmlns:a16="http://schemas.microsoft.com/office/drawing/2014/main" id="{ADE098B8-3E34-4B77-9834-950B20E8CE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838B054-D982-4E4A-810E-B5916C8BB8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39" name="Freeform 68">
                  <a:extLst>
                    <a:ext uri="{FF2B5EF4-FFF2-40B4-BE49-F238E27FC236}">
                      <a16:creationId xmlns:a16="http://schemas.microsoft.com/office/drawing/2014/main" id="{120EE44F-3465-4168-9CC6-960CDC23DC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69">
                  <a:extLst>
                    <a:ext uri="{FF2B5EF4-FFF2-40B4-BE49-F238E27FC236}">
                      <a16:creationId xmlns:a16="http://schemas.microsoft.com/office/drawing/2014/main" id="{1F16E21E-6FF7-4D92-B5AB-F1B210E8D4F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Line 70">
                  <a:extLst>
                    <a:ext uri="{FF2B5EF4-FFF2-40B4-BE49-F238E27FC236}">
                      <a16:creationId xmlns:a16="http://schemas.microsoft.com/office/drawing/2014/main" id="{E6D26AF0-8B26-4B76-B520-39507E6418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550D95-D676-4064-9B82-6BE952009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384669" y="4915016"/>
              <a:ext cx="633413" cy="1620000"/>
              <a:chOff x="3384669" y="4915016"/>
              <a:chExt cx="633413" cy="16200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3F10329-29C7-42E4-BA22-CD1201CEF7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>
                <a:off x="3384669" y="4946104"/>
                <a:ext cx="633413" cy="1419225"/>
                <a:chOff x="5959192" y="333389"/>
                <a:chExt cx="633413" cy="1419225"/>
              </a:xfrm>
            </p:grpSpPr>
            <p:sp>
              <p:nvSpPr>
                <p:cNvPr id="35" name="Freeform 68">
                  <a:extLst>
                    <a:ext uri="{FF2B5EF4-FFF2-40B4-BE49-F238E27FC236}">
                      <a16:creationId xmlns:a16="http://schemas.microsoft.com/office/drawing/2014/main" id="{39A5C44A-06A4-43BE-A666-08E17199C8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69">
                  <a:extLst>
                    <a:ext uri="{FF2B5EF4-FFF2-40B4-BE49-F238E27FC236}">
                      <a16:creationId xmlns:a16="http://schemas.microsoft.com/office/drawing/2014/main" id="{4FFD648A-4214-47DB-B980-6A315E2655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Line 70">
                <a:extLst>
                  <a:ext uri="{FF2B5EF4-FFF2-40B4-BE49-F238E27FC236}">
                    <a16:creationId xmlns:a16="http://schemas.microsoft.com/office/drawing/2014/main" id="{C810BE59-2768-4B0E-A3FD-A6784A2C84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8900000" flipV="1">
                <a:off x="3774042" y="4915016"/>
                <a:ext cx="0" cy="16200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1652DC8-2B9B-409D-8B87-E8D97CBF0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40013" y="1046180"/>
              <a:ext cx="903599" cy="2160000"/>
              <a:chOff x="9057947" y="3423463"/>
              <a:chExt cx="903599" cy="216000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03350CC-3DBE-4071-8279-74DBDD4F9D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9057947" y="3432856"/>
                <a:ext cx="903599" cy="1872461"/>
                <a:chOff x="10538626" y="3165838"/>
                <a:chExt cx="936000" cy="1939601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38432FD0-1F86-419C-BE0D-605DEBE1056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10538626" y="3183996"/>
                  <a:ext cx="453600" cy="1920288"/>
                </a:xfrm>
                <a:custGeom>
                  <a:avLst/>
                  <a:gdLst>
                    <a:gd name="connsiteX0" fmla="*/ 453600 w 453600"/>
                    <a:gd name="connsiteY0" fmla="*/ 0 h 1920288"/>
                    <a:gd name="connsiteX1" fmla="*/ 453600 w 453600"/>
                    <a:gd name="connsiteY1" fmla="*/ 1920288 h 1920288"/>
                    <a:gd name="connsiteX2" fmla="*/ 384059 w 453600"/>
                    <a:gd name="connsiteY2" fmla="*/ 1914152 h 1920288"/>
                    <a:gd name="connsiteX3" fmla="*/ 9354 w 453600"/>
                    <a:gd name="connsiteY3" fmla="*/ 1548700 h 1920288"/>
                    <a:gd name="connsiteX4" fmla="*/ 0 w 453600"/>
                    <a:gd name="connsiteY4" fmla="*/ 1455902 h 1920288"/>
                    <a:gd name="connsiteX5" fmla="*/ 146 w 453600"/>
                    <a:gd name="connsiteY5" fmla="*/ 1451885 h 1920288"/>
                    <a:gd name="connsiteX6" fmla="*/ 145 w 453600"/>
                    <a:gd name="connsiteY6" fmla="*/ 1451885 h 1920288"/>
                    <a:gd name="connsiteX7" fmla="*/ 7358 w 453600"/>
                    <a:gd name="connsiteY7" fmla="*/ 1253678 h 1920288"/>
                    <a:gd name="connsiteX8" fmla="*/ 424671 w 453600"/>
                    <a:gd name="connsiteY8" fmla="*/ 36480 h 1920288"/>
                    <a:gd name="connsiteX9" fmla="*/ 453600 w 453600"/>
                    <a:gd name="connsiteY9" fmla="*/ 0 h 192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3600" h="1920288">
                      <a:moveTo>
                        <a:pt x="453600" y="0"/>
                      </a:moveTo>
                      <a:lnTo>
                        <a:pt x="453600" y="1920288"/>
                      </a:lnTo>
                      <a:lnTo>
                        <a:pt x="384059" y="1914152"/>
                      </a:lnTo>
                      <a:cubicBezTo>
                        <a:pt x="196308" y="1880615"/>
                        <a:pt x="47443" y="1734834"/>
                        <a:pt x="9354" y="1548700"/>
                      </a:cubicBezTo>
                      <a:lnTo>
                        <a:pt x="0" y="1455902"/>
                      </a:lnTo>
                      <a:lnTo>
                        <a:pt x="146" y="1451885"/>
                      </a:lnTo>
                      <a:lnTo>
                        <a:pt x="145" y="1451885"/>
                      </a:lnTo>
                      <a:lnTo>
                        <a:pt x="7358" y="1253678"/>
                      </a:lnTo>
                      <a:cubicBezTo>
                        <a:pt x="42019" y="780132"/>
                        <a:pt x="195015" y="355125"/>
                        <a:pt x="424671" y="36480"/>
                      </a:cubicBezTo>
                      <a:lnTo>
                        <a:pt x="4536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8F4BCABC-4173-4006-9B50-22E0BE31D94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10992226" y="3165838"/>
                  <a:ext cx="482400" cy="1939601"/>
                </a:xfrm>
                <a:custGeom>
                  <a:avLst/>
                  <a:gdLst>
                    <a:gd name="connsiteX0" fmla="*/ 14399 w 482400"/>
                    <a:gd name="connsiteY0" fmla="*/ 0 h 1939601"/>
                    <a:gd name="connsiteX1" fmla="*/ 14399 w 482400"/>
                    <a:gd name="connsiteY1" fmla="*/ 689615 h 1939601"/>
                    <a:gd name="connsiteX2" fmla="*/ 14400 w 482400"/>
                    <a:gd name="connsiteY2" fmla="*/ 689615 h 1939601"/>
                    <a:gd name="connsiteX3" fmla="*/ 14401 w 482400"/>
                    <a:gd name="connsiteY3" fmla="*/ 689615 h 1939601"/>
                    <a:gd name="connsiteX4" fmla="*/ 14401 w 482400"/>
                    <a:gd name="connsiteY4" fmla="*/ 0 h 1939601"/>
                    <a:gd name="connsiteX5" fmla="*/ 57729 w 482400"/>
                    <a:gd name="connsiteY5" fmla="*/ 54638 h 1939601"/>
                    <a:gd name="connsiteX6" fmla="*/ 475042 w 482400"/>
                    <a:gd name="connsiteY6" fmla="*/ 1271836 h 1939601"/>
                    <a:gd name="connsiteX7" fmla="*/ 482255 w 482400"/>
                    <a:gd name="connsiteY7" fmla="*/ 1470043 h 1939601"/>
                    <a:gd name="connsiteX8" fmla="*/ 482254 w 482400"/>
                    <a:gd name="connsiteY8" fmla="*/ 1470043 h 1939601"/>
                    <a:gd name="connsiteX9" fmla="*/ 482400 w 482400"/>
                    <a:gd name="connsiteY9" fmla="*/ 1474060 h 1939601"/>
                    <a:gd name="connsiteX10" fmla="*/ 473046 w 482400"/>
                    <a:gd name="connsiteY10" fmla="*/ 1566858 h 1939601"/>
                    <a:gd name="connsiteX11" fmla="*/ 15706 w 482400"/>
                    <a:gd name="connsiteY11" fmla="*/ 1939601 h 1939601"/>
                    <a:gd name="connsiteX12" fmla="*/ 14400 w 482400"/>
                    <a:gd name="connsiteY12" fmla="*/ 1939469 h 1939601"/>
                    <a:gd name="connsiteX13" fmla="*/ 13094 w 482400"/>
                    <a:gd name="connsiteY13" fmla="*/ 1939601 h 1939601"/>
                    <a:gd name="connsiteX14" fmla="*/ 0 w 482400"/>
                    <a:gd name="connsiteY14" fmla="*/ 1938446 h 1939601"/>
                    <a:gd name="connsiteX15" fmla="*/ 0 w 482400"/>
                    <a:gd name="connsiteY15" fmla="*/ 18158 h 1939601"/>
                    <a:gd name="connsiteX16" fmla="*/ 14399 w 482400"/>
                    <a:gd name="connsiteY16" fmla="*/ 0 h 1939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82400" h="1939601">
                      <a:moveTo>
                        <a:pt x="14399" y="0"/>
                      </a:moveTo>
                      <a:lnTo>
                        <a:pt x="14399" y="689615"/>
                      </a:lnTo>
                      <a:lnTo>
                        <a:pt x="14400" y="689615"/>
                      </a:lnTo>
                      <a:lnTo>
                        <a:pt x="14401" y="689615"/>
                      </a:lnTo>
                      <a:lnTo>
                        <a:pt x="14401" y="0"/>
                      </a:lnTo>
                      <a:lnTo>
                        <a:pt x="57729" y="54638"/>
                      </a:lnTo>
                      <a:cubicBezTo>
                        <a:pt x="287385" y="373283"/>
                        <a:pt x="440381" y="798290"/>
                        <a:pt x="475042" y="1271836"/>
                      </a:cubicBezTo>
                      <a:lnTo>
                        <a:pt x="482255" y="1470043"/>
                      </a:lnTo>
                      <a:lnTo>
                        <a:pt x="482254" y="1470043"/>
                      </a:lnTo>
                      <a:lnTo>
                        <a:pt x="482400" y="1474060"/>
                      </a:lnTo>
                      <a:lnTo>
                        <a:pt x="473046" y="1566858"/>
                      </a:lnTo>
                      <a:cubicBezTo>
                        <a:pt x="429516" y="1779582"/>
                        <a:pt x="241298" y="1939601"/>
                        <a:pt x="15706" y="1939601"/>
                      </a:cubicBezTo>
                      <a:lnTo>
                        <a:pt x="14400" y="1939469"/>
                      </a:lnTo>
                      <a:lnTo>
                        <a:pt x="13094" y="1939601"/>
                      </a:lnTo>
                      <a:lnTo>
                        <a:pt x="0" y="1938446"/>
                      </a:lnTo>
                      <a:lnTo>
                        <a:pt x="0" y="18158"/>
                      </a:lnTo>
                      <a:lnTo>
                        <a:pt x="1439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E6DD52D-5C11-4364-A277-0BC6C05CAC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9210264" y="3423463"/>
                <a:ext cx="597126" cy="2160000"/>
                <a:chOff x="9210264" y="3423463"/>
                <a:chExt cx="597126" cy="216000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2C9CE77-5338-4C9B-BCB7-1D6A7A2C726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9508827" y="3423463"/>
                  <a:ext cx="0" cy="216000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5">
                  <a:extLst>
                    <a:ext uri="{FF2B5EF4-FFF2-40B4-BE49-F238E27FC236}">
                      <a16:creationId xmlns:a16="http://schemas.microsoft.com/office/drawing/2014/main" id="{DD8C86C1-51BA-4CB2-918E-99A73E2EC3E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9210264" y="4162845"/>
                  <a:ext cx="597126" cy="597126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5">
                  <a:extLst>
                    <a:ext uri="{FF2B5EF4-FFF2-40B4-BE49-F238E27FC236}">
                      <a16:creationId xmlns:a16="http://schemas.microsoft.com/office/drawing/2014/main" id="{713D5C9F-7DFE-4DDD-A89E-55BCBDFEC0D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9297710" y="3747070"/>
                  <a:ext cx="422234" cy="422234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56ACE5F-BE95-4218-ADF7-6F1DEF6A9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01DF50F-B47F-405F-BDF3-73DAC01BB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73184" y="602681"/>
            <a:ext cx="3615648" cy="5932335"/>
            <a:chOff x="402434" y="602681"/>
            <a:chExt cx="3615648" cy="593233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457533F-CAD7-46C2-9CB3-8505B2DFA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710054" y="399231"/>
              <a:ext cx="317159" cy="932400"/>
              <a:chOff x="6376988" y="280988"/>
              <a:chExt cx="633413" cy="1862138"/>
            </a:xfrm>
          </p:grpSpPr>
          <p:sp>
            <p:nvSpPr>
              <p:cNvPr id="139" name="Freeform 68">
                <a:extLst>
                  <a:ext uri="{FF2B5EF4-FFF2-40B4-BE49-F238E27FC236}">
                    <a16:creationId xmlns:a16="http://schemas.microsoft.com/office/drawing/2014/main" id="{66E9686F-CED0-475E-A28A-D8CDBCCDD1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40" name="Freeform 69">
                <a:extLst>
                  <a:ext uri="{FF2B5EF4-FFF2-40B4-BE49-F238E27FC236}">
                    <a16:creationId xmlns:a16="http://schemas.microsoft.com/office/drawing/2014/main" id="{254AFE2B-C030-4DF5-B113-1A9ECB6A6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41" name="Line 70">
                <a:extLst>
                  <a:ext uri="{FF2B5EF4-FFF2-40B4-BE49-F238E27FC236}">
                    <a16:creationId xmlns:a16="http://schemas.microsoft.com/office/drawing/2014/main" id="{02E0618D-FC2B-49B2-B15F-0EA6139909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BC4DEAB-C1FD-4FA7-9417-3E053D540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333586" y="839438"/>
              <a:ext cx="340415" cy="34041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7615B8B-540B-420B-87F1-5F51415E7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1732866" y="390058"/>
              <a:ext cx="1785984" cy="2211229"/>
              <a:chOff x="3125006" y="3171595"/>
              <a:chExt cx="1785984" cy="2211229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82E16796-0833-4B54-AED9-A3611C9BD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F1E2155D-D771-4139-BC04-B5F026AEBB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746D84B4-B9EF-417C-A565-F9B86978EC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Rectangle 30">
                  <a:extLst>
                    <a:ext uri="{FF2B5EF4-FFF2-40B4-BE49-F238E27FC236}">
                      <a16:creationId xmlns:a16="http://schemas.microsoft.com/office/drawing/2014/main" id="{66FFC568-D3F5-4FA6-B28A-516DE623F58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Rectangle 30">
                  <a:extLst>
                    <a:ext uri="{FF2B5EF4-FFF2-40B4-BE49-F238E27FC236}">
                      <a16:creationId xmlns:a16="http://schemas.microsoft.com/office/drawing/2014/main" id="{2C3FB912-25F7-4822-B327-DA1E9B335B9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4FC8FB21-D7E1-4978-AD20-5E68B4C58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51BBD3DF-C644-4E9C-A11C-B6336B8890E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0B53158D-9F0C-4064-B804-2C1F8AEBEA0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9D93B3C-5026-425E-9179-CBB944A90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0000" y="2480400"/>
              <a:ext cx="2457450" cy="3838575"/>
              <a:chOff x="587376" y="280988"/>
              <a:chExt cx="2457450" cy="3838575"/>
            </a:xfrm>
          </p:grpSpPr>
          <p:sp>
            <p:nvSpPr>
              <p:cNvPr id="109" name="Freeform 64">
                <a:extLst>
                  <a:ext uri="{FF2B5EF4-FFF2-40B4-BE49-F238E27FC236}">
                    <a16:creationId xmlns:a16="http://schemas.microsoft.com/office/drawing/2014/main" id="{5C84A49A-BD66-4BEA-A06B-2FA89468BB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10" name="Freeform 81">
                <a:extLst>
                  <a:ext uri="{FF2B5EF4-FFF2-40B4-BE49-F238E27FC236}">
                    <a16:creationId xmlns:a16="http://schemas.microsoft.com/office/drawing/2014/main" id="{EB8895A6-E32C-4B09-B9E0-314C000A28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11" name="Freeform 61">
                <a:extLst>
                  <a:ext uri="{FF2B5EF4-FFF2-40B4-BE49-F238E27FC236}">
                    <a16:creationId xmlns:a16="http://schemas.microsoft.com/office/drawing/2014/main" id="{6ABA4FEE-5223-4565-9B11-5E7CD1323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38C78FAF-A05E-4962-8571-B6C83FB4EF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13" name="Freeform 84">
                <a:extLst>
                  <a:ext uri="{FF2B5EF4-FFF2-40B4-BE49-F238E27FC236}">
                    <a16:creationId xmlns:a16="http://schemas.microsoft.com/office/drawing/2014/main" id="{B94F41EA-CB57-4E1D-9C7F-6E482F0EB6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14" name="Freeform 87">
                <a:extLst>
                  <a:ext uri="{FF2B5EF4-FFF2-40B4-BE49-F238E27FC236}">
                    <a16:creationId xmlns:a16="http://schemas.microsoft.com/office/drawing/2014/main" id="{36E5C22C-6491-4028-8C8F-2BBA91B692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15" name="Freeform 60">
                <a:extLst>
                  <a:ext uri="{FF2B5EF4-FFF2-40B4-BE49-F238E27FC236}">
                    <a16:creationId xmlns:a16="http://schemas.microsoft.com/office/drawing/2014/main" id="{C68EAD32-DAD2-4E24-A17D-9EF57C0FA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16" name="Freeform 59">
                <a:extLst>
                  <a:ext uri="{FF2B5EF4-FFF2-40B4-BE49-F238E27FC236}">
                    <a16:creationId xmlns:a16="http://schemas.microsoft.com/office/drawing/2014/main" id="{0C6E1ABE-BB08-4327-9CDD-11A5D0130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17" name="Freeform 62">
                <a:extLst>
                  <a:ext uri="{FF2B5EF4-FFF2-40B4-BE49-F238E27FC236}">
                    <a16:creationId xmlns:a16="http://schemas.microsoft.com/office/drawing/2014/main" id="{88D096DA-BFC9-44D7-8441-490FA2D40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18" name="Freeform 65">
                <a:extLst>
                  <a:ext uri="{FF2B5EF4-FFF2-40B4-BE49-F238E27FC236}">
                    <a16:creationId xmlns:a16="http://schemas.microsoft.com/office/drawing/2014/main" id="{152CB9CF-F70A-46B0-AB37-7922D326BD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19" name="Freeform 79">
                <a:extLst>
                  <a:ext uri="{FF2B5EF4-FFF2-40B4-BE49-F238E27FC236}">
                    <a16:creationId xmlns:a16="http://schemas.microsoft.com/office/drawing/2014/main" id="{28240976-82E5-4A37-8E2B-A07CCFD13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20" name="Freeform 82">
                <a:extLst>
                  <a:ext uri="{FF2B5EF4-FFF2-40B4-BE49-F238E27FC236}">
                    <a16:creationId xmlns:a16="http://schemas.microsoft.com/office/drawing/2014/main" id="{0C25B6B7-4317-4482-A474-2830FA6E5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21" name="Freeform 85">
                <a:extLst>
                  <a:ext uri="{FF2B5EF4-FFF2-40B4-BE49-F238E27FC236}">
                    <a16:creationId xmlns:a16="http://schemas.microsoft.com/office/drawing/2014/main" id="{5C0EDF04-E84E-457D-A5F9-7746545AB2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566313AB-A9AB-4B84-8C23-50E7259171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2F31BFB5-317D-4135-930A-240F7A56EA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124" name="Line 63">
                  <a:extLst>
                    <a:ext uri="{FF2B5EF4-FFF2-40B4-BE49-F238E27FC236}">
                      <a16:creationId xmlns:a16="http://schemas.microsoft.com/office/drawing/2014/main" id="{9102C0AC-7FF7-4F4B-B7C1-C8CE4846A1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Line 66">
                  <a:extLst>
                    <a:ext uri="{FF2B5EF4-FFF2-40B4-BE49-F238E27FC236}">
                      <a16:creationId xmlns:a16="http://schemas.microsoft.com/office/drawing/2014/main" id="{64BAC77C-E14F-4FA8-9D0A-55B646EEA4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Line 67">
                  <a:extLst>
                    <a:ext uri="{FF2B5EF4-FFF2-40B4-BE49-F238E27FC236}">
                      <a16:creationId xmlns:a16="http://schemas.microsoft.com/office/drawing/2014/main" id="{0B88DC73-9AC3-42F8-8C9E-94EE9B61AE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Line 80">
                  <a:extLst>
                    <a:ext uri="{FF2B5EF4-FFF2-40B4-BE49-F238E27FC236}">
                      <a16:creationId xmlns:a16="http://schemas.microsoft.com/office/drawing/2014/main" id="{26BBA2D9-E4D0-424E-9825-61A9B3C0A37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Line 83">
                  <a:extLst>
                    <a:ext uri="{FF2B5EF4-FFF2-40B4-BE49-F238E27FC236}">
                      <a16:creationId xmlns:a16="http://schemas.microsoft.com/office/drawing/2014/main" id="{F6D4FA39-E0CC-4991-83D0-606E03CF1D3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Line 86">
                  <a:extLst>
                    <a:ext uri="{FF2B5EF4-FFF2-40B4-BE49-F238E27FC236}">
                      <a16:creationId xmlns:a16="http://schemas.microsoft.com/office/drawing/2014/main" id="{3819BE2B-7D47-443C-B1DF-2EA57679D17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Line 89">
                  <a:extLst>
                    <a:ext uri="{FF2B5EF4-FFF2-40B4-BE49-F238E27FC236}">
                      <a16:creationId xmlns:a16="http://schemas.microsoft.com/office/drawing/2014/main" id="{86B1E78E-D338-4BAE-9FB1-1A9118AD3DD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EC68A1A-796C-4F5F-8F41-01247292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742320" y="5778888"/>
              <a:ext cx="340415" cy="34041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72E52F1-29AD-47C2-904E-60B72D4A9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305927" y="2362458"/>
              <a:ext cx="641183" cy="1069728"/>
              <a:chOff x="6484112" y="2967038"/>
              <a:chExt cx="641183" cy="1069728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B3F829B9-B86F-47B0-A187-2202CCB86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06" name="Freeform 68">
                  <a:extLst>
                    <a:ext uri="{FF2B5EF4-FFF2-40B4-BE49-F238E27FC236}">
                      <a16:creationId xmlns:a16="http://schemas.microsoft.com/office/drawing/2014/main" id="{ED1B3641-1CFF-46F3-873A-3B6AA5D79E5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69">
                  <a:extLst>
                    <a:ext uri="{FF2B5EF4-FFF2-40B4-BE49-F238E27FC236}">
                      <a16:creationId xmlns:a16="http://schemas.microsoft.com/office/drawing/2014/main" id="{2C8E8742-B905-4C81-9553-19C64E8F3F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Line 70">
                  <a:extLst>
                    <a:ext uri="{FF2B5EF4-FFF2-40B4-BE49-F238E27FC236}">
                      <a16:creationId xmlns:a16="http://schemas.microsoft.com/office/drawing/2014/main" id="{E10BE229-40F6-4A15-9282-BD78053FB5E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543B3E07-5E30-43C1-9169-90E713C272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03" name="Freeform 68">
                  <a:extLst>
                    <a:ext uri="{FF2B5EF4-FFF2-40B4-BE49-F238E27FC236}">
                      <a16:creationId xmlns:a16="http://schemas.microsoft.com/office/drawing/2014/main" id="{03FCAAE2-5982-4748-8355-1245B74523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69">
                  <a:extLst>
                    <a:ext uri="{FF2B5EF4-FFF2-40B4-BE49-F238E27FC236}">
                      <a16:creationId xmlns:a16="http://schemas.microsoft.com/office/drawing/2014/main" id="{3B21621D-2AAA-4224-B85E-F14F1587A1D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Line 70">
                  <a:extLst>
                    <a:ext uri="{FF2B5EF4-FFF2-40B4-BE49-F238E27FC236}">
                      <a16:creationId xmlns:a16="http://schemas.microsoft.com/office/drawing/2014/main" id="{B69DCE92-933C-4180-9ECE-C159FF0ED2B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774B519-16FD-45D1-81B3-F10B796BD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384669" y="4915016"/>
              <a:ext cx="633413" cy="1620000"/>
              <a:chOff x="3384669" y="4915016"/>
              <a:chExt cx="633413" cy="1620000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1718837-BAB1-4751-8766-2CD3B30947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>
                <a:off x="3384669" y="4946104"/>
                <a:ext cx="633413" cy="1419225"/>
                <a:chOff x="5959192" y="333389"/>
                <a:chExt cx="633413" cy="1419225"/>
              </a:xfrm>
            </p:grpSpPr>
            <p:sp>
              <p:nvSpPr>
                <p:cNvPr id="99" name="Freeform 68">
                  <a:extLst>
                    <a:ext uri="{FF2B5EF4-FFF2-40B4-BE49-F238E27FC236}">
                      <a16:creationId xmlns:a16="http://schemas.microsoft.com/office/drawing/2014/main" id="{85774601-5D43-405D-B593-93550F4C57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69">
                  <a:extLst>
                    <a:ext uri="{FF2B5EF4-FFF2-40B4-BE49-F238E27FC236}">
                      <a16:creationId xmlns:a16="http://schemas.microsoft.com/office/drawing/2014/main" id="{3E1DA161-17EA-4A32-A428-C2368EBACBA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8" name="Line 70">
                <a:extLst>
                  <a:ext uri="{FF2B5EF4-FFF2-40B4-BE49-F238E27FC236}">
                    <a16:creationId xmlns:a16="http://schemas.microsoft.com/office/drawing/2014/main" id="{C5270C31-E701-47DC-BAC5-DE71245539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8900000" flipV="1">
                <a:off x="3774042" y="4915016"/>
                <a:ext cx="0" cy="16200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B78A593-AB03-4D7B-8996-22F603566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40013" y="1046180"/>
              <a:ext cx="903599" cy="2160000"/>
              <a:chOff x="9057947" y="3423463"/>
              <a:chExt cx="903599" cy="216000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C4C08476-8891-498B-95DD-3D4BB02B4E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9057947" y="3432856"/>
                <a:ext cx="903599" cy="1872461"/>
                <a:chOff x="10538626" y="3165838"/>
                <a:chExt cx="936000" cy="1939601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C9C077B4-3B4E-4043-BAF4-65306ADBE2C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10538626" y="3183996"/>
                  <a:ext cx="453600" cy="1920288"/>
                </a:xfrm>
                <a:custGeom>
                  <a:avLst/>
                  <a:gdLst>
                    <a:gd name="connsiteX0" fmla="*/ 453600 w 453600"/>
                    <a:gd name="connsiteY0" fmla="*/ 0 h 1920288"/>
                    <a:gd name="connsiteX1" fmla="*/ 453600 w 453600"/>
                    <a:gd name="connsiteY1" fmla="*/ 1920288 h 1920288"/>
                    <a:gd name="connsiteX2" fmla="*/ 384059 w 453600"/>
                    <a:gd name="connsiteY2" fmla="*/ 1914152 h 1920288"/>
                    <a:gd name="connsiteX3" fmla="*/ 9354 w 453600"/>
                    <a:gd name="connsiteY3" fmla="*/ 1548700 h 1920288"/>
                    <a:gd name="connsiteX4" fmla="*/ 0 w 453600"/>
                    <a:gd name="connsiteY4" fmla="*/ 1455902 h 1920288"/>
                    <a:gd name="connsiteX5" fmla="*/ 146 w 453600"/>
                    <a:gd name="connsiteY5" fmla="*/ 1451885 h 1920288"/>
                    <a:gd name="connsiteX6" fmla="*/ 145 w 453600"/>
                    <a:gd name="connsiteY6" fmla="*/ 1451885 h 1920288"/>
                    <a:gd name="connsiteX7" fmla="*/ 7358 w 453600"/>
                    <a:gd name="connsiteY7" fmla="*/ 1253678 h 1920288"/>
                    <a:gd name="connsiteX8" fmla="*/ 424671 w 453600"/>
                    <a:gd name="connsiteY8" fmla="*/ 36480 h 1920288"/>
                    <a:gd name="connsiteX9" fmla="*/ 453600 w 453600"/>
                    <a:gd name="connsiteY9" fmla="*/ 0 h 192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3600" h="1920288">
                      <a:moveTo>
                        <a:pt x="453600" y="0"/>
                      </a:moveTo>
                      <a:lnTo>
                        <a:pt x="453600" y="1920288"/>
                      </a:lnTo>
                      <a:lnTo>
                        <a:pt x="384059" y="1914152"/>
                      </a:lnTo>
                      <a:cubicBezTo>
                        <a:pt x="196308" y="1880615"/>
                        <a:pt x="47443" y="1734834"/>
                        <a:pt x="9354" y="1548700"/>
                      </a:cubicBezTo>
                      <a:lnTo>
                        <a:pt x="0" y="1455902"/>
                      </a:lnTo>
                      <a:lnTo>
                        <a:pt x="146" y="1451885"/>
                      </a:lnTo>
                      <a:lnTo>
                        <a:pt x="145" y="1451885"/>
                      </a:lnTo>
                      <a:lnTo>
                        <a:pt x="7358" y="1253678"/>
                      </a:lnTo>
                      <a:cubicBezTo>
                        <a:pt x="42019" y="780132"/>
                        <a:pt x="195015" y="355125"/>
                        <a:pt x="424671" y="36480"/>
                      </a:cubicBezTo>
                      <a:lnTo>
                        <a:pt x="4536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0CCC2DDE-715C-4561-A70C-60428A65CA0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10992226" y="3165838"/>
                  <a:ext cx="482400" cy="1939601"/>
                </a:xfrm>
                <a:custGeom>
                  <a:avLst/>
                  <a:gdLst>
                    <a:gd name="connsiteX0" fmla="*/ 14399 w 482400"/>
                    <a:gd name="connsiteY0" fmla="*/ 0 h 1939601"/>
                    <a:gd name="connsiteX1" fmla="*/ 14399 w 482400"/>
                    <a:gd name="connsiteY1" fmla="*/ 689615 h 1939601"/>
                    <a:gd name="connsiteX2" fmla="*/ 14400 w 482400"/>
                    <a:gd name="connsiteY2" fmla="*/ 689615 h 1939601"/>
                    <a:gd name="connsiteX3" fmla="*/ 14401 w 482400"/>
                    <a:gd name="connsiteY3" fmla="*/ 689615 h 1939601"/>
                    <a:gd name="connsiteX4" fmla="*/ 14401 w 482400"/>
                    <a:gd name="connsiteY4" fmla="*/ 0 h 1939601"/>
                    <a:gd name="connsiteX5" fmla="*/ 57729 w 482400"/>
                    <a:gd name="connsiteY5" fmla="*/ 54638 h 1939601"/>
                    <a:gd name="connsiteX6" fmla="*/ 475042 w 482400"/>
                    <a:gd name="connsiteY6" fmla="*/ 1271836 h 1939601"/>
                    <a:gd name="connsiteX7" fmla="*/ 482255 w 482400"/>
                    <a:gd name="connsiteY7" fmla="*/ 1470043 h 1939601"/>
                    <a:gd name="connsiteX8" fmla="*/ 482254 w 482400"/>
                    <a:gd name="connsiteY8" fmla="*/ 1470043 h 1939601"/>
                    <a:gd name="connsiteX9" fmla="*/ 482400 w 482400"/>
                    <a:gd name="connsiteY9" fmla="*/ 1474060 h 1939601"/>
                    <a:gd name="connsiteX10" fmla="*/ 473046 w 482400"/>
                    <a:gd name="connsiteY10" fmla="*/ 1566858 h 1939601"/>
                    <a:gd name="connsiteX11" fmla="*/ 15706 w 482400"/>
                    <a:gd name="connsiteY11" fmla="*/ 1939601 h 1939601"/>
                    <a:gd name="connsiteX12" fmla="*/ 14400 w 482400"/>
                    <a:gd name="connsiteY12" fmla="*/ 1939469 h 1939601"/>
                    <a:gd name="connsiteX13" fmla="*/ 13094 w 482400"/>
                    <a:gd name="connsiteY13" fmla="*/ 1939601 h 1939601"/>
                    <a:gd name="connsiteX14" fmla="*/ 0 w 482400"/>
                    <a:gd name="connsiteY14" fmla="*/ 1938446 h 1939601"/>
                    <a:gd name="connsiteX15" fmla="*/ 0 w 482400"/>
                    <a:gd name="connsiteY15" fmla="*/ 18158 h 1939601"/>
                    <a:gd name="connsiteX16" fmla="*/ 14399 w 482400"/>
                    <a:gd name="connsiteY16" fmla="*/ 0 h 1939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82400" h="1939601">
                      <a:moveTo>
                        <a:pt x="14399" y="0"/>
                      </a:moveTo>
                      <a:lnTo>
                        <a:pt x="14399" y="689615"/>
                      </a:lnTo>
                      <a:lnTo>
                        <a:pt x="14400" y="689615"/>
                      </a:lnTo>
                      <a:lnTo>
                        <a:pt x="14401" y="689615"/>
                      </a:lnTo>
                      <a:lnTo>
                        <a:pt x="14401" y="0"/>
                      </a:lnTo>
                      <a:lnTo>
                        <a:pt x="57729" y="54638"/>
                      </a:lnTo>
                      <a:cubicBezTo>
                        <a:pt x="287385" y="373283"/>
                        <a:pt x="440381" y="798290"/>
                        <a:pt x="475042" y="1271836"/>
                      </a:cubicBezTo>
                      <a:lnTo>
                        <a:pt x="482255" y="1470043"/>
                      </a:lnTo>
                      <a:lnTo>
                        <a:pt x="482254" y="1470043"/>
                      </a:lnTo>
                      <a:lnTo>
                        <a:pt x="482400" y="1474060"/>
                      </a:lnTo>
                      <a:lnTo>
                        <a:pt x="473046" y="1566858"/>
                      </a:lnTo>
                      <a:cubicBezTo>
                        <a:pt x="429516" y="1779582"/>
                        <a:pt x="241298" y="1939601"/>
                        <a:pt x="15706" y="1939601"/>
                      </a:cubicBezTo>
                      <a:lnTo>
                        <a:pt x="14400" y="1939469"/>
                      </a:lnTo>
                      <a:lnTo>
                        <a:pt x="13094" y="1939601"/>
                      </a:lnTo>
                      <a:lnTo>
                        <a:pt x="0" y="1938446"/>
                      </a:lnTo>
                      <a:lnTo>
                        <a:pt x="0" y="18158"/>
                      </a:lnTo>
                      <a:lnTo>
                        <a:pt x="1439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4E49FC98-B2F5-43E4-A679-8E5570FB84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9210264" y="3423463"/>
                <a:ext cx="597126" cy="2160000"/>
                <a:chOff x="9210264" y="3423463"/>
                <a:chExt cx="597126" cy="2160000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A01852B-2060-4247-9EE9-0E6754450B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9508827" y="3423463"/>
                  <a:ext cx="0" cy="216000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Rectangle 5">
                  <a:extLst>
                    <a:ext uri="{FF2B5EF4-FFF2-40B4-BE49-F238E27FC236}">
                      <a16:creationId xmlns:a16="http://schemas.microsoft.com/office/drawing/2014/main" id="{13822ECB-A528-476C-B4CB-4A3F54A8297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9210264" y="4162845"/>
                  <a:ext cx="597126" cy="597126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5">
                  <a:extLst>
                    <a:ext uri="{FF2B5EF4-FFF2-40B4-BE49-F238E27FC236}">
                      <a16:creationId xmlns:a16="http://schemas.microsoft.com/office/drawing/2014/main" id="{FCD6DA27-598F-4F38-A652-5C6F6F2B94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9297710" y="3747070"/>
                  <a:ext cx="422234" cy="422234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822" y="376675"/>
            <a:ext cx="5964628" cy="5392684"/>
          </a:xfrm>
          <a:solidFill>
            <a:srgbClr val="006699"/>
          </a:solidFill>
          <a:ln w="38100">
            <a:solidFill>
              <a:srgbClr val="002060"/>
            </a:solidFill>
            <a:prstDash val="sysDot"/>
          </a:ln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1" dirty="0">
                <a:solidFill>
                  <a:schemeClr val="bg1"/>
                </a:solidFill>
              </a:rPr>
              <a:t>FINDING &amp; USING SECONDARY SOURCES  EFFECTIVELY</a:t>
            </a:r>
            <a:br>
              <a:rPr lang="en-US" sz="5400" b="1" dirty="0">
                <a:solidFill>
                  <a:schemeClr val="bg1"/>
                </a:solidFill>
              </a:rPr>
            </a:br>
            <a:br>
              <a:rPr lang="en-US" sz="3700" b="1" dirty="0"/>
            </a:b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128564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1" y="410816"/>
            <a:ext cx="5764694" cy="587568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400" b="1" dirty="0">
                <a:solidFill>
                  <a:srgbClr val="006699"/>
                </a:solidFill>
              </a:rPr>
              <a:t>There are a few ways to access some fantastic DATABASES:</a:t>
            </a:r>
            <a:br>
              <a:rPr lang="en-US" sz="4400" b="1" dirty="0">
                <a:solidFill>
                  <a:srgbClr val="006699"/>
                </a:solidFill>
              </a:rPr>
            </a:br>
            <a:br>
              <a:rPr lang="en-US" sz="4400" b="1" dirty="0">
                <a:solidFill>
                  <a:srgbClr val="006699"/>
                </a:solidFill>
              </a:rPr>
            </a:br>
            <a:br>
              <a:rPr lang="en-US" sz="4400" b="1" dirty="0">
                <a:solidFill>
                  <a:srgbClr val="006699"/>
                </a:solidFill>
              </a:rPr>
            </a:br>
            <a:br>
              <a:rPr lang="en-US" sz="3200" dirty="0"/>
            </a:br>
            <a:r>
              <a:rPr lang="en-US" dirty="0">
                <a:solidFill>
                  <a:srgbClr val="006699"/>
                </a:solidFill>
              </a:rPr>
              <a:t>1. </a:t>
            </a:r>
            <a:r>
              <a:rPr lang="en-US" sz="3600" dirty="0">
                <a:solidFill>
                  <a:srgbClr val="006699"/>
                </a:solidFill>
              </a:rPr>
              <a:t>Through the DP dashboard</a:t>
            </a:r>
            <a:br>
              <a:rPr lang="en-US" sz="3600" dirty="0">
                <a:solidFill>
                  <a:srgbClr val="006699"/>
                </a:solidFill>
              </a:rPr>
            </a:br>
            <a:r>
              <a:rPr lang="en-US" sz="3600" dirty="0">
                <a:solidFill>
                  <a:srgbClr val="006699"/>
                </a:solidFill>
              </a:rPr>
              <a:t>2. Through the Iona website</a:t>
            </a:r>
            <a:br>
              <a:rPr lang="en-US" sz="3200" dirty="0"/>
            </a:br>
            <a:r>
              <a:rPr lang="en-US" sz="3200" dirty="0"/>
              <a:t> </a:t>
            </a:r>
            <a:endParaRPr lang="en-US" dirty="0"/>
          </a:p>
        </p:txBody>
      </p:sp>
      <p:pic>
        <p:nvPicPr>
          <p:cNvPr id="9" name="Picture Placeholder 8" descr="A close up of a plant">
            <a:extLst>
              <a:ext uri="{FF2B5EF4-FFF2-40B4-BE49-F238E27FC236}">
                <a16:creationId xmlns:a16="http://schemas.microsoft.com/office/drawing/2014/main" id="{3157C130-A151-49C9-841C-4727F37F33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4800" y="563563"/>
            <a:ext cx="4995863" cy="2706687"/>
          </a:xfrm>
        </p:spPr>
      </p:pic>
      <p:pic>
        <p:nvPicPr>
          <p:cNvPr id="14" name="Picture Placeholder 13" descr="A picture containing snow, nature, outdoor, covered">
            <a:extLst>
              <a:ext uri="{FF2B5EF4-FFF2-40B4-BE49-F238E27FC236}">
                <a16:creationId xmlns:a16="http://schemas.microsoft.com/office/drawing/2014/main" id="{5C0075ED-C567-4784-9E43-B86220CE12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4800" y="3587750"/>
            <a:ext cx="4995863" cy="2698750"/>
          </a:xfrm>
        </p:spPr>
      </p:pic>
    </p:spTree>
    <p:extLst>
      <p:ext uri="{BB962C8B-B14F-4D97-AF65-F5344CB8AC3E}">
        <p14:creationId xmlns:p14="http://schemas.microsoft.com/office/powerpoint/2010/main" val="45451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A190-18A3-4B60-88CC-1B336280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18" y="218282"/>
            <a:ext cx="10213200" cy="661912"/>
          </a:xfrm>
          <a:solidFill>
            <a:srgbClr val="006699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br>
              <a:rPr lang="en-US" sz="3600" dirty="0">
                <a:solidFill>
                  <a:srgbClr val="006699"/>
                </a:solidFill>
              </a:rPr>
            </a:br>
            <a:br>
              <a:rPr lang="en-US" sz="3600" dirty="0">
                <a:solidFill>
                  <a:srgbClr val="006699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 KEY PLACES TO SEARCH: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198EA1-1E57-4A2A-AAAD-CB54A9286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04898" y="1636964"/>
            <a:ext cx="3407265" cy="662400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006699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100" b="1" dirty="0">
                <a:solidFill>
                  <a:srgbClr val="006699"/>
                </a:solidFill>
              </a:rPr>
              <a:t>Through the DP dashboard</a:t>
            </a:r>
            <a:endParaRPr lang="en-US" sz="21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E8AC99-636B-4503-ACC7-8EECCE792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80852" y="2475952"/>
            <a:ext cx="3055355" cy="3632750"/>
          </a:xfrm>
        </p:spPr>
        <p:txBody>
          <a:bodyPr/>
          <a:lstStyle/>
          <a:p>
            <a:pPr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>
                    <a:alpha val="60000"/>
                  </a:srgbClr>
                </a:solidFill>
              </a:rPr>
              <a:t>go to DpDashboard</a:t>
            </a: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>
                    <a:alpha val="60000"/>
                  </a:srgbClr>
                </a:solidFill>
              </a:rPr>
              <a:t>select Library tile</a:t>
            </a: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>
                    <a:alpha val="60000"/>
                  </a:srgbClr>
                </a:solidFill>
              </a:rPr>
              <a:t>select all secondary e-resources</a:t>
            </a: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>
                    <a:alpha val="60000"/>
                  </a:srgbClr>
                </a:solidFill>
              </a:rPr>
              <a:t>browse by subject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89076F-D574-42E4-9C5F-C4B4025F83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6933" y="1617406"/>
            <a:ext cx="3740169" cy="662400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006699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100" b="1" dirty="0">
                <a:solidFill>
                  <a:srgbClr val="006699"/>
                </a:solidFill>
              </a:rPr>
              <a:t>Through the Iona website</a:t>
            </a:r>
            <a:endParaRPr lang="en-US" sz="21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50BBFA-5484-4A39-9C89-A5FA837717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46932" y="2475952"/>
            <a:ext cx="3740169" cy="418916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>
                    <a:alpha val="60000"/>
                  </a:srgbClr>
                </a:solidFill>
              </a:rPr>
              <a:t>Go to the website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>
                    <a:alpha val="60000"/>
                  </a:srgbClr>
                </a:solidFill>
              </a:rPr>
              <a:t>Select Learning from the teal bar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>
                    <a:alpha val="60000"/>
                  </a:srgbClr>
                </a:solidFill>
              </a:rPr>
              <a:t>Select Library from the dropdown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>
                    <a:alpha val="60000"/>
                  </a:srgbClr>
                </a:solidFill>
              </a:rPr>
              <a:t>Scroll down to the Research section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>
                    <a:alpha val="60000"/>
                  </a:srgbClr>
                </a:solidFill>
              </a:rPr>
              <a:t>Access the desired databases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>
                    <a:alpha val="60000"/>
                  </a:srgbClr>
                </a:solidFill>
              </a:rPr>
              <a:t>Enter key search 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8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400" y="396000"/>
            <a:ext cx="10213200" cy="1119600"/>
          </a:xfrm>
          <a:solidFill>
            <a:srgbClr val="006699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Palatino Linotype" panose="02040502050505030304" pitchFamily="18" charset="0"/>
              </a:rPr>
              <a:t>IF AWAY FROM SCHOOL, USE THESE PASSWORDS …</a:t>
            </a:r>
            <a:br>
              <a:rPr lang="en-CA" dirty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CA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BF9BF3-7E9D-458B-A5D2-E730C5FFD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19649" y="189383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3164" y="2173357"/>
          <a:ext cx="9965673" cy="428864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476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9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5456">
                <a:tc>
                  <a:txBody>
                    <a:bodyPr/>
                    <a:lstStyle/>
                    <a:p>
                      <a:pPr algn="ctr"/>
                      <a:r>
                        <a:rPr lang="en-CA" sz="2300" dirty="0">
                          <a:latin typeface="Palatino Linotype" panose="02040502050505030304" pitchFamily="18" charset="0"/>
                        </a:rPr>
                        <a:t>DATABASE NAME/S</a:t>
                      </a:r>
                    </a:p>
                    <a:p>
                      <a:pPr algn="ctr"/>
                      <a:endParaRPr lang="en-CA" sz="1500" dirty="0">
                        <a:latin typeface="Palatino Linotype" panose="02040502050505030304" pitchFamily="18" charset="0"/>
                      </a:endParaRPr>
                    </a:p>
                  </a:txBody>
                  <a:tcPr marL="69772" marR="69772" marT="34886" marB="34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300" dirty="0">
                          <a:latin typeface="Palatino Linotype" panose="02040502050505030304" pitchFamily="18" charset="0"/>
                        </a:rPr>
                        <a:t>USERNAME</a:t>
                      </a:r>
                    </a:p>
                  </a:txBody>
                  <a:tcPr marL="69772" marR="69772" marT="34886" marB="34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300" dirty="0">
                          <a:latin typeface="Palatino Linotype" panose="02040502050505030304" pitchFamily="18" charset="0"/>
                        </a:rPr>
                        <a:t>PASSWORD</a:t>
                      </a:r>
                    </a:p>
                  </a:txBody>
                  <a:tcPr marL="69772" marR="69772" marT="34886" marB="348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911">
                <a:tc>
                  <a:txBody>
                    <a:bodyPr/>
                    <a:lstStyle/>
                    <a:p>
                      <a:endParaRPr lang="en-CA" sz="1400"/>
                    </a:p>
                    <a:p>
                      <a:pPr algn="ctr"/>
                      <a:r>
                        <a:rPr lang="en-CA" sz="230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All</a:t>
                      </a:r>
                      <a:r>
                        <a:rPr lang="en-CA" sz="2300" baseline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databases</a:t>
                      </a:r>
                      <a:endParaRPr lang="en-CA" sz="230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69772" marR="69772" marT="34886" marB="34886"/>
                </a:tc>
                <a:tc>
                  <a:txBody>
                    <a:bodyPr/>
                    <a:lstStyle/>
                    <a:p>
                      <a:pPr algn="ctr"/>
                      <a:endParaRPr lang="en-CA" sz="2300" dirty="0"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en-CA" sz="23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N/A</a:t>
                      </a:r>
                    </a:p>
                  </a:txBody>
                  <a:tcPr marL="69772" marR="69772" marT="34886" marB="34886"/>
                </a:tc>
                <a:tc>
                  <a:txBody>
                    <a:bodyPr/>
                    <a:lstStyle/>
                    <a:p>
                      <a:pPr algn="ctr"/>
                      <a:endParaRPr lang="en-CA" sz="2300" dirty="0"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en-CA" sz="23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duffpeel</a:t>
                      </a:r>
                    </a:p>
                  </a:txBody>
                  <a:tcPr marL="69772" marR="69772" marT="34886" marB="348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366">
                <a:tc>
                  <a:txBody>
                    <a:bodyPr/>
                    <a:lstStyle/>
                    <a:p>
                      <a:pPr algn="ctr"/>
                      <a:r>
                        <a:rPr lang="en-CA" sz="23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Britannica</a:t>
                      </a:r>
                    </a:p>
                    <a:p>
                      <a:endParaRPr lang="en-CA" sz="1400" dirty="0"/>
                    </a:p>
                  </a:txBody>
                  <a:tcPr marL="69772" marR="69772" marT="34886" marB="34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3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duffpeel</a:t>
                      </a:r>
                    </a:p>
                  </a:txBody>
                  <a:tcPr marL="69772" marR="69772" marT="34886" marB="34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30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duff7878</a:t>
                      </a:r>
                    </a:p>
                  </a:txBody>
                  <a:tcPr marL="69772" marR="69772" marT="34886" marB="348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5911">
                <a:tc>
                  <a:txBody>
                    <a:bodyPr/>
                    <a:lstStyle/>
                    <a:p>
                      <a:endParaRPr lang="en-CA" sz="1400" dirty="0"/>
                    </a:p>
                    <a:p>
                      <a:pPr algn="ctr"/>
                      <a:r>
                        <a:rPr lang="en-CA" sz="23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Infobase</a:t>
                      </a:r>
                    </a:p>
                  </a:txBody>
                  <a:tcPr marL="69772" marR="69772" marT="34886" marB="34886"/>
                </a:tc>
                <a:tc>
                  <a:txBody>
                    <a:bodyPr/>
                    <a:lstStyle/>
                    <a:p>
                      <a:pPr algn="ctr"/>
                      <a:endParaRPr lang="en-CA" sz="2300" dirty="0">
                        <a:solidFill>
                          <a:schemeClr val="lt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en-CA" sz="24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ionacss</a:t>
                      </a:r>
                    </a:p>
                  </a:txBody>
                  <a:tcPr marL="69772" marR="69772" marT="34886" marB="34886"/>
                </a:tc>
                <a:tc>
                  <a:txBody>
                    <a:bodyPr/>
                    <a:lstStyle/>
                    <a:p>
                      <a:pPr algn="ctr"/>
                      <a:endParaRPr lang="en-CA" sz="23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en-CA" sz="23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library</a:t>
                      </a:r>
                    </a:p>
                  </a:txBody>
                  <a:tcPr marL="69772" marR="69772" marT="34886" marB="3488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8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7EDE-C176-403E-823C-8F67FFB4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4" y="649357"/>
            <a:ext cx="11198087" cy="898089"/>
          </a:xfrm>
          <a:solidFill>
            <a:srgbClr val="0070C0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 ADDITION TO THESE DATABASES, YOU MAY ALSO…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B68F63B-33CD-4E0A-A0A7-3399FC8C7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2" y="2138289"/>
            <a:ext cx="10213975" cy="3917954"/>
          </a:xfr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006699"/>
                </a:solidFill>
              </a:rPr>
              <a:t>Go to the website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006699"/>
                </a:solidFill>
              </a:rPr>
              <a:t>Select Learning from the teal bar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006699"/>
                </a:solidFill>
              </a:rPr>
              <a:t>Select Library from the dropdown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006699"/>
                </a:solidFill>
              </a:rPr>
              <a:t>Scroll down to the Research section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spc="15" dirty="0">
                <a:solidFill>
                  <a:srgbClr val="0066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Select the </a:t>
            </a:r>
            <a:r>
              <a:rPr lang="en-US" sz="2800" b="1" i="1" spc="15" dirty="0">
                <a:solidFill>
                  <a:srgbClr val="0066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LiveLink Websites by Subject</a:t>
            </a:r>
            <a:r>
              <a:rPr lang="en-US" sz="2800" b="1" spc="15" dirty="0">
                <a:solidFill>
                  <a:srgbClr val="0066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for a large selection of different research apps</a:t>
            </a:r>
            <a:endParaRPr lang="en-US" sz="1800" b="1" spc="15" dirty="0">
              <a:solidFill>
                <a:srgbClr val="3C404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spc="15" dirty="0">
                <a:solidFill>
                  <a:srgbClr val="0066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Simply </a:t>
            </a:r>
            <a:r>
              <a:rPr lang="en-US" sz="2800" b="1" spc="15" dirty="0">
                <a:solidFill>
                  <a:srgbClr val="0066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follow the prompts within each App to explore the content and cite properly</a:t>
            </a:r>
            <a:endParaRPr lang="en-US" sz="2800" b="1" dirty="0">
              <a:solidFill>
                <a:srgbClr val="0066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spc="15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                                         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10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2F16A-439D-448A-BA25-3E7CE616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15" y="303001"/>
            <a:ext cx="7477735" cy="1187387"/>
          </a:xfrm>
          <a:solidFill>
            <a:srgbClr val="006699"/>
          </a:solidFill>
          <a:ln>
            <a:solidFill>
              <a:srgbClr val="002060"/>
            </a:solidFill>
          </a:ln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b="1" dirty="0">
                <a:ea typeface="Adobe Fan Heiti Std B" panose="020B0700000000000000" pitchFamily="34" charset="-128"/>
              </a:rPr>
            </a:br>
            <a:r>
              <a:rPr lang="en-US" sz="4000" b="1" dirty="0">
                <a:solidFill>
                  <a:schemeClr val="bg1"/>
                </a:solidFill>
                <a:ea typeface="Adobe Fan Heiti Std B" panose="020B0700000000000000" pitchFamily="34" charset="-128"/>
              </a:rPr>
              <a:t>HOW TO KEEP TRACK OF INFO?</a:t>
            </a:r>
            <a:br>
              <a:rPr lang="en-US" b="1" dirty="0">
                <a:ea typeface="Adobe Fan Heiti Std B" panose="020B0700000000000000" pitchFamily="34" charset="-128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73F70-02F8-448E-9E68-0D5977D9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268" y="1940006"/>
            <a:ext cx="9124697" cy="449130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WHEN YOU ARE CONDUCTING RESEARCH, REMEMBER TO….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6699"/>
                </a:solidFill>
              </a:rPr>
              <a:t>Record the site/database information (record entire URL)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6699"/>
                </a:solidFill>
              </a:rPr>
              <a:t>Keep track of successful key word searches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6699"/>
                </a:solidFill>
              </a:rPr>
              <a:t>Record/save/bookmark citation information for useful resources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6699"/>
                </a:solidFill>
              </a:rPr>
              <a:t>Review the brief summary or </a:t>
            </a:r>
            <a:r>
              <a:rPr lang="en-US" sz="2400" b="1" i="1" dirty="0">
                <a:solidFill>
                  <a:srgbClr val="006699"/>
                </a:solidFill>
              </a:rPr>
              <a:t>Abstract</a:t>
            </a:r>
            <a:r>
              <a:rPr lang="en-US" sz="2400" b="1" dirty="0">
                <a:solidFill>
                  <a:srgbClr val="006699"/>
                </a:solidFill>
              </a:rPr>
              <a:t> of each article before expanding it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6699"/>
                </a:solidFill>
              </a:rPr>
              <a:t>Read the articles carefully and take point-form notes on the content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6699"/>
                </a:solidFill>
              </a:rPr>
              <a:t>Record the day accessed for future reference and your Works Cited page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8EE24C-0DEE-4852-98D1-766934BDA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1119768" y="3861832"/>
            <a:ext cx="1785984" cy="2211229"/>
            <a:chOff x="3125006" y="3171595"/>
            <a:chExt cx="1785984" cy="22112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6CBEAFE-2CF0-4684-B451-EB4CC26C1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36819" y="3174345"/>
              <a:ext cx="1760933" cy="2208479"/>
              <a:chOff x="4749017" y="2998646"/>
              <a:chExt cx="1760933" cy="220847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829D087-6E8C-49B4-8B14-A7322D6C9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630197" y="2998646"/>
                <a:ext cx="0" cy="2208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6AD7EE-911D-452D-BB96-558319A6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4749017" y="4416771"/>
                <a:ext cx="1760933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30">
                <a:extLst>
                  <a:ext uri="{FF2B5EF4-FFF2-40B4-BE49-F238E27FC236}">
                    <a16:creationId xmlns:a16="http://schemas.microsoft.com/office/drawing/2014/main" id="{EFB3432A-F33E-4636-93EA-39E5DE75C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136242" y="3224252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8" name="Rectangle 30">
                <a:extLst>
                  <a:ext uri="{FF2B5EF4-FFF2-40B4-BE49-F238E27FC236}">
                    <a16:creationId xmlns:a16="http://schemas.microsoft.com/office/drawing/2014/main" id="{201E85ED-EC70-4C1F-ADA1-385AFA3DBC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327037" y="3070731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96CFCCC-96DF-4A61-9E5D-558B1B94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25006" y="3171595"/>
              <a:ext cx="1785984" cy="1799739"/>
              <a:chOff x="6879836" y="3516901"/>
              <a:chExt cx="1785984" cy="179973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C78AD6F-09CE-4B30-BD5B-385DC487EF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879836" y="3521665"/>
                <a:ext cx="892801" cy="1794975"/>
              </a:xfrm>
              <a:custGeom>
                <a:avLst/>
                <a:gdLst>
                  <a:gd name="connsiteX0" fmla="*/ 892801 w 892801"/>
                  <a:gd name="connsiteY0" fmla="*/ 0 h 1794975"/>
                  <a:gd name="connsiteX1" fmla="*/ 892801 w 892801"/>
                  <a:gd name="connsiteY1" fmla="*/ 1434622 h 1794975"/>
                  <a:gd name="connsiteX2" fmla="*/ 845919 w 892801"/>
                  <a:gd name="connsiteY2" fmla="*/ 1533379 h 1794975"/>
                  <a:gd name="connsiteX3" fmla="*/ 440820 w 892801"/>
                  <a:gd name="connsiteY3" fmla="*/ 1794916 h 1794975"/>
                  <a:gd name="connsiteX4" fmla="*/ 379878 w 892801"/>
                  <a:gd name="connsiteY4" fmla="*/ 1791253 h 1794975"/>
                  <a:gd name="connsiteX5" fmla="*/ 763083 w 892801"/>
                  <a:gd name="connsiteY5" fmla="*/ 100140 h 1794975"/>
                  <a:gd name="connsiteX6" fmla="*/ 892801 w 892801"/>
                  <a:gd name="connsiteY6" fmla="*/ 0 h 179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801" h="1794975">
                    <a:moveTo>
                      <a:pt x="892801" y="0"/>
                    </a:moveTo>
                    <a:lnTo>
                      <a:pt x="892801" y="1434622"/>
                    </a:lnTo>
                    <a:lnTo>
                      <a:pt x="845919" y="1533379"/>
                    </a:lnTo>
                    <a:cubicBezTo>
                      <a:pt x="735106" y="1711682"/>
                      <a:pt x="584368" y="1792418"/>
                      <a:pt x="440820" y="1794916"/>
                    </a:cubicBezTo>
                    <a:cubicBezTo>
                      <a:pt x="420314" y="1795273"/>
                      <a:pt x="399954" y="1794033"/>
                      <a:pt x="379878" y="1791253"/>
                    </a:cubicBezTo>
                    <a:cubicBezTo>
                      <a:pt x="-41718" y="1732871"/>
                      <a:pt x="-338017" y="995203"/>
                      <a:pt x="763083" y="100140"/>
                    </a:cubicBezTo>
                    <a:lnTo>
                      <a:pt x="89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CE9B157-EB63-48A0-9199-65F4594C1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72637" y="3516901"/>
                <a:ext cx="893183" cy="1795123"/>
              </a:xfrm>
              <a:custGeom>
                <a:avLst/>
                <a:gdLst>
                  <a:gd name="connsiteX0" fmla="*/ 191 w 893183"/>
                  <a:gd name="connsiteY0" fmla="*/ 0 h 1795123"/>
                  <a:gd name="connsiteX1" fmla="*/ 130101 w 893183"/>
                  <a:gd name="connsiteY1" fmla="*/ 100288 h 1795123"/>
                  <a:gd name="connsiteX2" fmla="*/ 513306 w 893183"/>
                  <a:gd name="connsiteY2" fmla="*/ 1791401 h 1795123"/>
                  <a:gd name="connsiteX3" fmla="*/ 47265 w 893183"/>
                  <a:gd name="connsiteY3" fmla="*/ 1533527 h 1795123"/>
                  <a:gd name="connsiteX4" fmla="*/ 192 w 893183"/>
                  <a:gd name="connsiteY4" fmla="*/ 1434367 h 1795123"/>
                  <a:gd name="connsiteX5" fmla="*/ 192 w 893183"/>
                  <a:gd name="connsiteY5" fmla="*/ 1438981 h 1795123"/>
                  <a:gd name="connsiteX6" fmla="*/ 0 w 893183"/>
                  <a:gd name="connsiteY6" fmla="*/ 1439386 h 1795123"/>
                  <a:gd name="connsiteX7" fmla="*/ 0 w 893183"/>
                  <a:gd name="connsiteY7" fmla="*/ 4764 h 1795123"/>
                  <a:gd name="connsiteX8" fmla="*/ 191 w 893183"/>
                  <a:gd name="connsiteY8" fmla="*/ 4616 h 1795123"/>
                  <a:gd name="connsiteX9" fmla="*/ 191 w 893183"/>
                  <a:gd name="connsiteY9" fmla="*/ 0 h 179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183" h="1795123">
                    <a:moveTo>
                      <a:pt x="191" y="0"/>
                    </a:moveTo>
                    <a:lnTo>
                      <a:pt x="130101" y="100288"/>
                    </a:lnTo>
                    <a:cubicBezTo>
                      <a:pt x="1231201" y="995351"/>
                      <a:pt x="934902" y="1733019"/>
                      <a:pt x="513306" y="1791401"/>
                    </a:cubicBezTo>
                    <a:cubicBezTo>
                      <a:pt x="352699" y="1813642"/>
                      <a:pt x="173909" y="1737302"/>
                      <a:pt x="47265" y="1533527"/>
                    </a:cubicBezTo>
                    <a:lnTo>
                      <a:pt x="192" y="1434367"/>
                    </a:lnTo>
                    <a:lnTo>
                      <a:pt x="192" y="1438981"/>
                    </a:lnTo>
                    <a:lnTo>
                      <a:pt x="0" y="1439386"/>
                    </a:lnTo>
                    <a:lnTo>
                      <a:pt x="0" y="4764"/>
                    </a:lnTo>
                    <a:lnTo>
                      <a:pt x="191" y="4616"/>
                    </a:lnTo>
                    <a:lnTo>
                      <a:pt x="1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155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73AD1-54F4-4EF5-BF8A-183C510C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009441"/>
          </a:xfrm>
          <a:solidFill>
            <a:srgbClr val="006699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FC024-1FE7-44AB-A3AB-344F8275A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404730"/>
            <a:ext cx="10213200" cy="5307112"/>
          </a:xfrm>
          <a:solidFill>
            <a:schemeClr val="bg2">
              <a:lumMod val="90000"/>
            </a:schemeClr>
          </a:solidFill>
          <a:ln>
            <a:solidFill>
              <a:srgbClr val="006699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002060">
                    <a:alpha val="60000"/>
                  </a:srgbClr>
                </a:solidFill>
              </a:rPr>
              <a:t>Compile all your point-form notes and citations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002060">
                    <a:alpha val="60000"/>
                  </a:srgbClr>
                </a:solidFill>
              </a:rPr>
              <a:t>Create an outline of your essay, then turn it into a rough draft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002060">
                    <a:alpha val="60000"/>
                  </a:srgbClr>
                </a:solidFill>
              </a:rPr>
              <a:t>Include your research as required in proper sentence format in your rough draft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002060">
                    <a:alpha val="60000"/>
                  </a:srgbClr>
                </a:solidFill>
              </a:rPr>
              <a:t>Cite properly in the required style throughout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002060">
                    <a:alpha val="60000"/>
                  </a:srgbClr>
                </a:solidFill>
              </a:rPr>
              <a:t>Carefully edit your rough draft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002060">
                    <a:alpha val="60000"/>
                  </a:srgbClr>
                </a:solidFill>
              </a:rPr>
              <a:t>Type your final draft, format it (in MLA) , and include your Works Cited (as per following slides)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002060">
                    <a:alpha val="60000"/>
                  </a:srgbClr>
                </a:solidFill>
              </a:rPr>
              <a:t>Proofread again! Submit!!</a:t>
            </a:r>
          </a:p>
          <a:p>
            <a:pPr marL="0" indent="0">
              <a:buNone/>
            </a:pPr>
            <a:endParaRPr lang="en-US" sz="2200" b="1" dirty="0">
              <a:solidFill>
                <a:srgbClr val="002060">
                  <a:alpha val="60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200" dirty="0"/>
          </a:p>
          <a:p>
            <a:pPr>
              <a:buFont typeface="Wingdings" panose="05000000000000000000" pitchFamily="2" charset="2"/>
              <a:buChar char="v"/>
            </a:pPr>
            <a:endParaRPr lang="en-US" sz="2200" dirty="0"/>
          </a:p>
          <a:p>
            <a:pPr>
              <a:buFont typeface="Wingdings" panose="05000000000000000000" pitchFamily="2" charset="2"/>
              <a:buChar char="v"/>
            </a:pPr>
            <a:endParaRPr lang="en-US" sz="2200" dirty="0"/>
          </a:p>
          <a:p>
            <a:pPr>
              <a:buFont typeface="Wingdings" panose="05000000000000000000" pitchFamily="2" charset="2"/>
              <a:buChar char="v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446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10329" y="260649"/>
            <a:ext cx="6571343" cy="792088"/>
          </a:xfrm>
          <a:solidFill>
            <a:srgbClr val="006699"/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The Works Cited Page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103" y="1232452"/>
            <a:ext cx="10866783" cy="5364899"/>
          </a:xfr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06699"/>
                </a:solidFill>
              </a:rPr>
              <a:t>At the end of the document, on a separate page (in alphabetical order by the author’s last name), list the works cited in creating the document. </a:t>
            </a:r>
          </a:p>
          <a:p>
            <a:pPr lvl="2"/>
            <a:endParaRPr lang="en-US" sz="2300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b="1" dirty="0"/>
              <a:t>Give the page the title </a:t>
            </a:r>
            <a:r>
              <a:rPr lang="en-US" sz="2600" b="1" i="1" dirty="0">
                <a:solidFill>
                  <a:srgbClr val="006699">
                    <a:alpha val="60000"/>
                  </a:srgbClr>
                </a:solidFill>
              </a:rPr>
              <a:t>Works Cited </a:t>
            </a:r>
            <a:r>
              <a:rPr lang="en-US" sz="2600" b="1" dirty="0"/>
              <a:t>and center the title at the top of the page applying standard capitalization rules; this page still has a Header.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b="1" dirty="0"/>
              <a:t>All listings should be double-spaced, with no extra spaces in between listings.  The second and subsequent lines of each item should have a hanging indent (tab one time).	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b="1" dirty="0"/>
              <a:t>List and format all sources cited by referring to the </a:t>
            </a:r>
            <a:r>
              <a:rPr lang="en-US" sz="2600" b="1" i="1" dirty="0"/>
              <a:t>MLA Citation Guide </a:t>
            </a:r>
            <a:r>
              <a:rPr lang="en-US" sz="2600" b="1" dirty="0"/>
              <a:t>which can be found in the library and on the school’s website.  An example of a Works Cited page will follow.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6330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80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9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72C53508-B3F0-4B95-A7BB-3FB94033C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Graphic 71" descr="Books on Shelf">
            <a:extLst>
              <a:ext uri="{FF2B5EF4-FFF2-40B4-BE49-F238E27FC236}">
                <a16:creationId xmlns:a16="http://schemas.microsoft.com/office/drawing/2014/main" id="{1B8196AD-7C2F-4230-F4D8-6F70E52A1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989" y="930894"/>
            <a:ext cx="4996212" cy="4996212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8EBA113-6605-4291-A31D-0BEA2EFFB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DC925D4-A222-4AF4-B410-4AFDEE455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6674373" y="402322"/>
            <a:ext cx="641183" cy="1069728"/>
            <a:chOff x="6484112" y="2967038"/>
            <a:chExt cx="641183" cy="106972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0DBBB94E-15E5-42D1-A617-70B91FC06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93" name="Freeform 68">
                <a:extLst>
                  <a:ext uri="{FF2B5EF4-FFF2-40B4-BE49-F238E27FC236}">
                    <a16:creationId xmlns:a16="http://schemas.microsoft.com/office/drawing/2014/main" id="{2C81B35A-4CE9-4440-B050-12A299FA65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69">
                <a:extLst>
                  <a:ext uri="{FF2B5EF4-FFF2-40B4-BE49-F238E27FC236}">
                    <a16:creationId xmlns:a16="http://schemas.microsoft.com/office/drawing/2014/main" id="{A0D17983-4044-441A-ADBD-E035D9AE7E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70">
                <a:extLst>
                  <a:ext uri="{FF2B5EF4-FFF2-40B4-BE49-F238E27FC236}">
                    <a16:creationId xmlns:a16="http://schemas.microsoft.com/office/drawing/2014/main" id="{19F1FD06-FDAD-4A4F-BFA2-40C00615E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EFDE4C0-4728-4BFA-AB30-F128558D0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90" name="Freeform 68">
                <a:extLst>
                  <a:ext uri="{FF2B5EF4-FFF2-40B4-BE49-F238E27FC236}">
                    <a16:creationId xmlns:a16="http://schemas.microsoft.com/office/drawing/2014/main" id="{1D506130-A061-4892-B4AB-FC514FF04A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69">
                <a:extLst>
                  <a:ext uri="{FF2B5EF4-FFF2-40B4-BE49-F238E27FC236}">
                    <a16:creationId xmlns:a16="http://schemas.microsoft.com/office/drawing/2014/main" id="{49AD3E33-5B3A-488D-9055-A66F48964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70">
                <a:extLst>
                  <a:ext uri="{FF2B5EF4-FFF2-40B4-BE49-F238E27FC236}">
                    <a16:creationId xmlns:a16="http://schemas.microsoft.com/office/drawing/2014/main" id="{A5CE7C61-384B-4565-8779-29E91BEF4C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EE5DB50-1341-4A9E-A206-967EBBDE4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H="1">
            <a:off x="11020476" y="5368081"/>
            <a:ext cx="641183" cy="1069728"/>
            <a:chOff x="6484112" y="2967038"/>
            <a:chExt cx="641183" cy="1069728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9A84626-F20C-4555-AFAF-1A2B70D3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03" name="Freeform 68">
                <a:extLst>
                  <a:ext uri="{FF2B5EF4-FFF2-40B4-BE49-F238E27FC236}">
                    <a16:creationId xmlns:a16="http://schemas.microsoft.com/office/drawing/2014/main" id="{561A2DEB-32E0-497B-AFF5-12455326DC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9">
                <a:extLst>
                  <a:ext uri="{FF2B5EF4-FFF2-40B4-BE49-F238E27FC236}">
                    <a16:creationId xmlns:a16="http://schemas.microsoft.com/office/drawing/2014/main" id="{F74C0FA4-7280-478C-9F0A-5C44367405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70">
                <a:extLst>
                  <a:ext uri="{FF2B5EF4-FFF2-40B4-BE49-F238E27FC236}">
                    <a16:creationId xmlns:a16="http://schemas.microsoft.com/office/drawing/2014/main" id="{6055EE13-719B-42CB-B390-656E3D7ED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AFE4A8F-11DC-406B-81CA-1EFF5D00C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100" name="Freeform 68">
                <a:extLst>
                  <a:ext uri="{FF2B5EF4-FFF2-40B4-BE49-F238E27FC236}">
                    <a16:creationId xmlns:a16="http://schemas.microsoft.com/office/drawing/2014/main" id="{1220809B-3187-4A4E-B1B4-931C71836C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69">
                <a:extLst>
                  <a:ext uri="{FF2B5EF4-FFF2-40B4-BE49-F238E27FC236}">
                    <a16:creationId xmlns:a16="http://schemas.microsoft.com/office/drawing/2014/main" id="{FA8BADC2-4522-4CCB-B068-9C3AC1F1EF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70">
                <a:extLst>
                  <a:ext uri="{FF2B5EF4-FFF2-40B4-BE49-F238E27FC236}">
                    <a16:creationId xmlns:a16="http://schemas.microsoft.com/office/drawing/2014/main" id="{8507DFE2-C18B-40C2-A945-EFDD0D8E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1" y="3700077"/>
            <a:ext cx="1007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20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52" name="Picture 1" descr="Citation Templ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096125"/>
            <a:ext cx="21907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0" y="11050588"/>
            <a:ext cx="2343150" cy="8604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entry in the list of works cited is</a:t>
            </a:r>
            <a:endParaRPr lang="en-US" altLang="en-US" sz="1200">
              <a:solidFill>
                <a:prstClr val="black"/>
              </a:solidFill>
              <a:latin typeface="Gill Sans MT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composed of facts common to most </a:t>
            </a:r>
            <a:endParaRPr lang="en-US" altLang="en-US" sz="1200">
              <a:solidFill>
                <a:prstClr val="black"/>
              </a:solidFill>
              <a:latin typeface="Gill Sans MT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MLA core elements. </a:t>
            </a:r>
            <a:endParaRPr lang="en-US" altLang="en-US" sz="1200">
              <a:solidFill>
                <a:prstClr val="black"/>
              </a:solidFill>
              <a:latin typeface="Gill Sans MT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 assembled in a specific order.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19575" y="11180763"/>
            <a:ext cx="3600450" cy="9715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concept of containers is crucial to MLA style. When the source being documented forms part of a larger whole, the larger whole can be thought of as a container that holds the source. For example, a short story may be contained in an anthology. The short story is the source, and the anthology is the container.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39126" y="11187113"/>
            <a:ext cx="1952625" cy="8143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how to use the MLA practice template to create entries in the list of works cited.</a:t>
            </a:r>
            <a:endParaRPr lang="en-US" altLang="en-US" sz="120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template to create entries in the list </a:t>
            </a:r>
            <a:endParaRPr lang="en-US" altLang="en-US" sz="120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of works cited.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24000" y="7033826"/>
            <a:ext cx="14830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20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1" y="10292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524000" y="10595402"/>
            <a:ext cx="123980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1500" b="1">
              <a:solidFill>
                <a:srgbClr val="660044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500" b="1">
                <a:solidFill>
                  <a:srgbClr val="6600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 Elements				Containers					        Practice Template</a:t>
            </a:r>
            <a:endParaRPr lang="en-US" altLang="en-US" sz="1200">
              <a:solidFill>
                <a:prstClr val="black"/>
              </a:solidFill>
              <a:latin typeface="Gill Sans MT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524001" y="11054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1" y="1602642"/>
            <a:ext cx="6095999" cy="5061860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006699"/>
                </a:solidFill>
              </a:rPr>
              <a:t> The List of Works Cited (9th Edition)</a:t>
            </a:r>
            <a:br>
              <a:rPr lang="en-US" sz="1200" b="1" dirty="0"/>
            </a:br>
            <a:br>
              <a:rPr lang="en-US" sz="1200" b="1" dirty="0"/>
            </a:br>
            <a:r>
              <a:rPr lang="en-US" sz="2800" b="1" dirty="0"/>
              <a:t>In the current model, the work’s publication </a:t>
            </a:r>
            <a:r>
              <a:rPr lang="en-US" sz="2800" b="1" i="1" dirty="0"/>
              <a:t>format</a:t>
            </a:r>
            <a:r>
              <a:rPr lang="en-US" sz="2800" b="1" dirty="0"/>
              <a:t> is not really considered.</a:t>
            </a:r>
            <a:br>
              <a:rPr lang="en-US" sz="2800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700" dirty="0"/>
              <a:t>Instead of asking, “How do I cite a book (or video or web page)?”, the writer creates an entry by consulting the MLA’s list of: </a:t>
            </a:r>
            <a:br>
              <a:rPr lang="en-US" sz="2700" dirty="0"/>
            </a:br>
            <a:r>
              <a:rPr lang="en-US" sz="2700" b="1" dirty="0"/>
              <a:t>CORE ELEMENTS </a:t>
            </a:r>
            <a:br>
              <a:rPr lang="en-US" sz="2700" b="1" dirty="0"/>
            </a:br>
            <a:r>
              <a:rPr lang="en-US" sz="2700" b="1" dirty="0"/>
              <a:t>(the facts common to most works</a:t>
            </a:r>
            <a:r>
              <a:rPr lang="en-US" sz="2700" dirty="0"/>
              <a:t>) which are assembled in a specific order as seen in the following slide….</a:t>
            </a:r>
            <a:br>
              <a:rPr lang="en-US" sz="2700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2939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ore El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1256376"/>
            <a:ext cx="4104165" cy="5331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75919" y="1268764"/>
            <a:ext cx="5702897" cy="452431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entry on the list of works cited is</a:t>
            </a:r>
            <a:r>
              <a:rPr lang="en-US" altLang="en-US" sz="2400" dirty="0">
                <a:latin typeface="Gill Sans MT"/>
              </a:rPr>
              <a:t> </a:t>
            </a:r>
            <a:r>
              <a:rPr lang="en-US" alt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composed of facts which are common to most works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MLA core elements.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Gill Sans M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 assembled in a specific order, using the punctuation outlined.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altLang="en-US" sz="2400" u="sng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alt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elements apply to all works.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Be sure to include the date accessed at the end for online works.</a:t>
            </a:r>
            <a:endParaRPr lang="en-US" sz="24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55210" y="351314"/>
            <a:ext cx="9058140" cy="769441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4400" b="1" dirty="0">
                <a:solidFill>
                  <a:schemeClr val="bg1"/>
                </a:solidFill>
                <a:latin typeface="+mj-lt"/>
              </a:rPr>
              <a:t>CORE ELEMENTS: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4001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248831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20" y="239714"/>
            <a:ext cx="4499825" cy="1469816"/>
          </a:xfrm>
          <a:solidFill>
            <a:srgbClr val="006699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r>
              <a:rPr lang="en-US" sz="3000" b="1" dirty="0">
                <a:solidFill>
                  <a:schemeClr val="bg1"/>
                </a:solidFill>
              </a:rPr>
              <a:t>SAMPLE </a:t>
            </a:r>
            <a:r>
              <a:rPr lang="en-US" sz="3000" b="1" i="1" dirty="0">
                <a:solidFill>
                  <a:schemeClr val="bg1"/>
                </a:solidFill>
              </a:rPr>
              <a:t>WORKS CITED </a:t>
            </a:r>
            <a:r>
              <a:rPr lang="en-US" sz="3000" b="1" dirty="0">
                <a:solidFill>
                  <a:schemeClr val="bg1"/>
                </a:solidFill>
              </a:rPr>
              <a:t>ENTRIES USING 9</a:t>
            </a:r>
            <a:r>
              <a:rPr lang="en-US" sz="3000" b="1" baseline="30000" dirty="0">
                <a:solidFill>
                  <a:schemeClr val="bg1"/>
                </a:solidFill>
              </a:rPr>
              <a:t>TH</a:t>
            </a:r>
            <a:r>
              <a:rPr lang="en-US" sz="3000" b="1" dirty="0">
                <a:solidFill>
                  <a:schemeClr val="bg1"/>
                </a:solidFill>
              </a:rPr>
              <a:t> EDITION MLA</a:t>
            </a:r>
          </a:p>
        </p:txBody>
      </p:sp>
      <p:sp>
        <p:nvSpPr>
          <p:cNvPr id="8" name="Rectangle 7"/>
          <p:cNvSpPr/>
          <p:nvPr/>
        </p:nvSpPr>
        <p:spPr>
          <a:xfrm>
            <a:off x="81519" y="2721935"/>
            <a:ext cx="4495526" cy="28699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800" b="1" dirty="0">
                <a:solidFill>
                  <a:srgbClr val="006699"/>
                </a:solidFill>
              </a:rPr>
              <a:t>Here are possible entries and how they should appear on a Works Cited page; a song, a novel, an online article, a short story, and a website (in that order):</a:t>
            </a:r>
            <a:r>
              <a:rPr lang="en-US" sz="2800" dirty="0">
                <a:solidFill>
                  <a:srgbClr val="006699"/>
                </a:solidFill>
              </a:rPr>
              <a:t>	</a:t>
            </a:r>
            <a:r>
              <a:rPr lang="en-US" dirty="0"/>
              <a:t>	       				        	 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7507E30-432B-43F3-B25F-18BBF22AE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55"/>
          <a:stretch/>
        </p:blipFill>
        <p:spPr>
          <a:xfrm>
            <a:off x="4662560" y="145775"/>
            <a:ext cx="7369425" cy="65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4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9026" y="2101404"/>
            <a:ext cx="6220465" cy="4486596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algn="l">
              <a:lnSpc>
                <a:spcPct val="160000"/>
              </a:lnSpc>
            </a:pPr>
            <a:r>
              <a:rPr lang="en-US" sz="41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What </a:t>
            </a:r>
            <a:r>
              <a:rPr lang="en-US" sz="4100" b="1" i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are</a:t>
            </a:r>
            <a:r>
              <a:rPr lang="en-US" sz="41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secondary sources?</a:t>
            </a:r>
          </a:p>
          <a:p>
            <a:pPr algn="l">
              <a:lnSpc>
                <a:spcPct val="160000"/>
              </a:lnSpc>
            </a:pPr>
            <a:r>
              <a:rPr lang="en-US" sz="41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How do I begin my research?</a:t>
            </a:r>
          </a:p>
          <a:p>
            <a:pPr algn="l">
              <a:lnSpc>
                <a:spcPct val="160000"/>
              </a:lnSpc>
            </a:pPr>
            <a:r>
              <a:rPr lang="en-US" sz="41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Where do I look?</a:t>
            </a:r>
          </a:p>
          <a:p>
            <a:pPr algn="l">
              <a:lnSpc>
                <a:spcPct val="160000"/>
              </a:lnSpc>
            </a:pPr>
            <a:r>
              <a:rPr lang="en-US" sz="41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How do I keep track of info?</a:t>
            </a:r>
          </a:p>
          <a:p>
            <a:pPr algn="l">
              <a:lnSpc>
                <a:spcPct val="160000"/>
              </a:lnSpc>
            </a:pPr>
            <a:r>
              <a:rPr lang="en-US" sz="41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Can we put theory into practice?</a:t>
            </a:r>
          </a:p>
          <a:p>
            <a:pPr algn="l">
              <a:lnSpc>
                <a:spcPct val="160000"/>
              </a:lnSpc>
            </a:pPr>
            <a:r>
              <a:rPr lang="en-US" sz="41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What happens next?</a:t>
            </a:r>
          </a:p>
          <a:p>
            <a:pPr algn="l">
              <a:lnSpc>
                <a:spcPct val="160000"/>
              </a:lnSpc>
            </a:pPr>
            <a:endParaRPr lang="en-US" sz="36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l">
              <a:lnSpc>
                <a:spcPct val="160000"/>
              </a:lnSpc>
            </a:pPr>
            <a:endParaRPr lang="en-US" sz="36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l">
              <a:lnSpc>
                <a:spcPct val="160000"/>
              </a:lnSpc>
            </a:pPr>
            <a:endParaRPr lang="en-US" sz="36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endParaRPr lang="en-US" dirty="0"/>
          </a:p>
        </p:txBody>
      </p:sp>
      <p:pic>
        <p:nvPicPr>
          <p:cNvPr id="10" name="Picture Placeholder 9" descr="A picture containing outdoor, train, bridge, traveling">
            <a:extLst>
              <a:ext uri="{FF2B5EF4-FFF2-40B4-BE49-F238E27FC236}">
                <a16:creationId xmlns:a16="http://schemas.microsoft.com/office/drawing/2014/main" id="{BE113317-F75C-4F41-AA60-AB7B65AD93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3712" y="1522977"/>
            <a:ext cx="5568775" cy="5295423"/>
          </a:xfr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200" normalizeH="0" baseline="0" noProof="0" smtClean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all" spc="200" normalizeH="0" baseline="0" noProof="0" dirty="0">
              <a:ln>
                <a:noFill/>
              </a:ln>
              <a:solidFill>
                <a:prstClr val="black">
                  <a:alpha val="60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185530"/>
            <a:ext cx="7646504" cy="1577009"/>
          </a:xfrm>
          <a:solidFill>
            <a:srgbClr val="006699"/>
          </a:solidFill>
          <a:ln>
            <a:solidFill>
              <a:srgbClr val="002060"/>
            </a:solidFill>
          </a:ln>
        </p:spPr>
        <p:txBody>
          <a:bodyPr wrap="square" anchor="b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ea typeface="Adobe Fan Heiti Std B" panose="020B0700000000000000" pitchFamily="34" charset="-128"/>
              </a:rPr>
              <a:t>What We Will be Covering On Our Journey...</a:t>
            </a:r>
          </a:p>
        </p:txBody>
      </p:sp>
    </p:spTree>
    <p:extLst>
      <p:ext uri="{BB962C8B-B14F-4D97-AF65-F5344CB8AC3E}">
        <p14:creationId xmlns:p14="http://schemas.microsoft.com/office/powerpoint/2010/main" val="174243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2" y="2212168"/>
            <a:ext cx="4251382" cy="2624876"/>
          </a:xfrm>
        </p:spPr>
        <p:txBody>
          <a:bodyPr wrap="square" anchor="b">
            <a:normAutofit/>
          </a:bodyPr>
          <a:lstStyle/>
          <a:p>
            <a:r>
              <a:rPr lang="en-US" sz="4800" b="1" dirty="0">
                <a:solidFill>
                  <a:srgbClr val="006699"/>
                </a:solidFill>
              </a:rPr>
              <a:t>ANY QUESTIONS??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126" name="Slide Number Placeholder 49">
            <a:extLst>
              <a:ext uri="{FF2B5EF4-FFF2-40B4-BE49-F238E27FC236}">
                <a16:creationId xmlns:a16="http://schemas.microsoft.com/office/drawing/2014/main" id="{64086F3C-129F-4A29-A09C-7700661E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200" normalizeH="0" baseline="0" noProof="0" smtClean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all" spc="200" normalizeH="0" baseline="0" noProof="0" dirty="0">
              <a:ln>
                <a:noFill/>
              </a:ln>
              <a:solidFill>
                <a:prstClr val="black">
                  <a:alpha val="60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548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2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p:sp>
          <p:nvSpPr>
            <p:cNvPr id="2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2EC32AE-E4F8-4BC6-BEF2-B48BDD157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FB443-F374-4074-A3AF-F824D82C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583" y="397568"/>
            <a:ext cx="5022574" cy="291703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4800" b="1" dirty="0">
                <a:solidFill>
                  <a:srgbClr val="006699"/>
                </a:solidFill>
              </a:rPr>
              <a:t>In the words of Walt Disney…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9013BD0-EEB5-4536-B6C3-3DCD3D3F1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5958" y="3847499"/>
            <a:ext cx="5391765" cy="276533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</a:pPr>
            <a:endParaRPr lang="en-US" b="1" i="1" dirty="0">
              <a:solidFill>
                <a:schemeClr val="tx1">
                  <a:lumMod val="50000"/>
                  <a:lumOff val="50000"/>
                  <a:alpha val="60000"/>
                </a:schemeClr>
              </a:solidFill>
              <a:latin typeface="Bodoni MT" panose="02070603080606020203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700" b="1" i="1" dirty="0">
                <a:latin typeface="Bodoni MT" panose="02070603080606020203" pitchFamily="18" charset="0"/>
              </a:rPr>
              <a:t>“The way to get started is to quit talking and begin doing’’</a:t>
            </a:r>
          </a:p>
          <a:p>
            <a:pPr>
              <a:lnSpc>
                <a:spcPct val="115000"/>
              </a:lnSpc>
            </a:pPr>
            <a:endParaRPr lang="en-US" sz="2200" dirty="0"/>
          </a:p>
        </p:txBody>
      </p:sp>
      <p:pic>
        <p:nvPicPr>
          <p:cNvPr id="4" name="Picture Placeholder 3" descr="A tree covered in snow">
            <a:extLst>
              <a:ext uri="{FF2B5EF4-FFF2-40B4-BE49-F238E27FC236}">
                <a16:creationId xmlns:a16="http://schemas.microsoft.com/office/drawing/2014/main" id="{47C8ECED-459E-4C1F-B2EA-4B036DE56C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340"/>
          <a:stretch/>
        </p:blipFill>
        <p:spPr>
          <a:xfrm>
            <a:off x="1" y="10"/>
            <a:ext cx="3308400" cy="3430790"/>
          </a:xfrm>
          <a:prstGeom prst="rect">
            <a:avLst/>
          </a:prstGeom>
        </p:spPr>
      </p:pic>
      <p:pic>
        <p:nvPicPr>
          <p:cNvPr id="11" name="Picture Placeholder 10" descr="A close up of a green plant">
            <a:extLst>
              <a:ext uri="{FF2B5EF4-FFF2-40B4-BE49-F238E27FC236}">
                <a16:creationId xmlns:a16="http://schemas.microsoft.com/office/drawing/2014/main" id="{D09F86DB-FD3D-46AA-BE4E-8097B0D4D7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340"/>
          <a:stretch/>
        </p:blipFill>
        <p:spPr>
          <a:xfrm>
            <a:off x="1" y="3427200"/>
            <a:ext cx="3308400" cy="3430800"/>
          </a:xfrm>
          <a:prstGeom prst="rect">
            <a:avLst/>
          </a:prstGeom>
        </p:spPr>
      </p:pic>
      <p:pic>
        <p:nvPicPr>
          <p:cNvPr id="6" name="Picture Placeholder 5" descr="A close up of a plant">
            <a:extLst>
              <a:ext uri="{FF2B5EF4-FFF2-40B4-BE49-F238E27FC236}">
                <a16:creationId xmlns:a16="http://schemas.microsoft.com/office/drawing/2014/main" id="{B8344418-C7C3-4FAF-A282-B36151FA2F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9" r="-5" b="-5"/>
          <a:stretch/>
        </p:blipFill>
        <p:spPr>
          <a:xfrm>
            <a:off x="8883600" y="10"/>
            <a:ext cx="3308400" cy="34307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BBBECE-9FC7-47AB-90C1-F67EB3D62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8" descr="A picture containing outdoor, plant, nature, tall">
            <a:extLst>
              <a:ext uri="{FF2B5EF4-FFF2-40B4-BE49-F238E27FC236}">
                <a16:creationId xmlns:a16="http://schemas.microsoft.com/office/drawing/2014/main" id="{3E8467EC-EAFA-41AA-9D43-AE1388D919F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r="3" b="3"/>
          <a:stretch/>
        </p:blipFill>
        <p:spPr>
          <a:xfrm>
            <a:off x="8883600" y="3427200"/>
            <a:ext cx="3308400" cy="34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3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86D5E6-A4A3-442A-99FA-87E34F4BA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968" y="1184802"/>
            <a:ext cx="11160064" cy="491042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D70B35D-E949-482D-BDA4-ECF92BCF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01" y="198782"/>
            <a:ext cx="11463997" cy="749973"/>
          </a:xfrm>
          <a:solidFill>
            <a:srgbClr val="006699"/>
          </a:solidFill>
          <a:ln>
            <a:solidFill>
              <a:srgbClr val="006699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FIRST OF ALL, WHAT </a:t>
            </a:r>
            <a:r>
              <a:rPr lang="en-US" sz="3600" b="1" i="1" dirty="0">
                <a:solidFill>
                  <a:schemeClr val="bg1"/>
                </a:solidFill>
              </a:rPr>
              <a:t>ARE</a:t>
            </a:r>
            <a:r>
              <a:rPr lang="en-US" sz="3600" b="1" dirty="0">
                <a:solidFill>
                  <a:schemeClr val="bg1"/>
                </a:solidFill>
              </a:rPr>
              <a:t>  SECONDARY SOURCES??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A7FE4B4-B98F-4BB3-B1F7-0F4365368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16894" y="3818744"/>
            <a:ext cx="1079500" cy="1689100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324ECC05-95BF-4880-9BAE-B0DF485AD5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57969" y="4438349"/>
            <a:ext cx="991216" cy="1023231"/>
          </a:xfrm>
          <a:prstGeom prst="rect">
            <a:avLst/>
          </a:prstGeom>
        </p:spPr>
      </p:pic>
      <p:pic>
        <p:nvPicPr>
          <p:cNvPr id="12" name="Picture 11" descr="A person and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77AC59A3-6222-4C12-A14F-E80CF9024A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03994" y="3818744"/>
            <a:ext cx="1174958" cy="1689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3909C1F-30B2-43BA-A4EA-BC67F3A155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321357" y="3820231"/>
            <a:ext cx="1111431" cy="17041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180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70" y="192604"/>
            <a:ext cx="11343860" cy="1522347"/>
          </a:xfrm>
          <a:solidFill>
            <a:srgbClr val="006699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4400" b="1" dirty="0">
                <a:solidFill>
                  <a:schemeClr val="bg1"/>
                </a:solidFill>
              </a:rPr>
            </a:b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WHY DO WE NEED TO USE SECONDARY SOURCES?</a:t>
            </a:r>
            <a:br>
              <a:rPr lang="en-US" dirty="0">
                <a:solidFill>
                  <a:srgbClr val="0000FF"/>
                </a:solidFill>
              </a:rPr>
            </a:b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030" name="Picture 6" descr="Image result for confused students imag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" y="2248761"/>
            <a:ext cx="2734730" cy="203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17745" y="4233485"/>
            <a:ext cx="111211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3600" b="1" dirty="0"/>
              <a:t>because they….</a:t>
            </a:r>
          </a:p>
          <a:p>
            <a:pPr lvl="2"/>
            <a:r>
              <a:rPr lang="en-US" sz="3000" b="1" dirty="0">
                <a:solidFill>
                  <a:srgbClr val="006699"/>
                </a:solidFill>
              </a:rPr>
              <a:t>…support students’ ideas </a:t>
            </a:r>
          </a:p>
          <a:p>
            <a:pPr lvl="2"/>
            <a:r>
              <a:rPr lang="en-US" sz="3000" b="1" dirty="0">
                <a:solidFill>
                  <a:srgbClr val="006699"/>
                </a:solidFill>
              </a:rPr>
              <a:t>…help students develop critical thinking </a:t>
            </a:r>
          </a:p>
          <a:p>
            <a:pPr lvl="2"/>
            <a:r>
              <a:rPr lang="en-US" sz="3000" b="1" dirty="0">
                <a:solidFill>
                  <a:srgbClr val="006699"/>
                </a:solidFill>
              </a:rPr>
              <a:t>…allow them to practice their research skills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2788309" y="1917687"/>
            <a:ext cx="3513392" cy="1382688"/>
          </a:xfrm>
          <a:prstGeom prst="wedgeEllipseCallout">
            <a:avLst>
              <a:gd name="adj1" fmla="val -61432"/>
              <a:gd name="adj2" fmla="val 2331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Why?Why??Why??????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933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61" y="2260844"/>
            <a:ext cx="4206239" cy="2330972"/>
          </a:xfrm>
          <a:solidFill>
            <a:srgbClr val="006699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en-US" sz="6000" b="1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Pre-Research Information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Slide Number Placeholder 49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200" normalizeH="0" baseline="0" noProof="0" smtClean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prstClr val="black">
                  <a:alpha val="60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graphicFrame>
        <p:nvGraphicFramePr>
          <p:cNvPr id="106" name="Content Placeholder 2">
            <a:extLst>
              <a:ext uri="{FF2B5EF4-FFF2-40B4-BE49-F238E27FC236}">
                <a16:creationId xmlns:a16="http://schemas.microsoft.com/office/drawing/2014/main" id="{CD154DD2-8C0F-44C9-B769-CCAA6E91F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564890"/>
              </p:ext>
            </p:extLst>
          </p:nvPr>
        </p:nvGraphicFramePr>
        <p:xfrm>
          <a:off x="4693404" y="86704"/>
          <a:ext cx="7498595" cy="667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61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7DDD5B-3B96-424E-9766-A10A48C81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23"/>
          <a:stretch/>
        </p:blipFill>
        <p:spPr>
          <a:xfrm>
            <a:off x="75944" y="251792"/>
            <a:ext cx="6949705" cy="51550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9C245-853C-4981-BD64-6B43458F7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2369" y="251791"/>
            <a:ext cx="5003687" cy="6175513"/>
          </a:xfr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CA" sz="18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ASSIGNMENT MUST INCLUDE:</a:t>
            </a:r>
          </a:p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C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pecific</a:t>
            </a:r>
            <a: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observations and arguments, supported by </a:t>
            </a:r>
            <a:r>
              <a:rPr lang="en-CA" sz="2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numerous</a:t>
            </a:r>
            <a:r>
              <a:rPr lang="en-CA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examples of evidence </a:t>
            </a:r>
            <a: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connect; Huxley’s characters, ideas and themes in the novel, and your own understanding of the world in which you live.  </a:t>
            </a:r>
            <a:r>
              <a:rPr lang="en-CA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Some research and secondary sources will be required.</a:t>
            </a:r>
            <a:endParaRPr lang="en-US" sz="2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</a:t>
            </a:r>
            <a:r>
              <a:rPr lang="en-CA" sz="22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least</a:t>
            </a:r>
            <a:r>
              <a:rPr lang="en-CA" sz="22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three specific passages from Huxley’s novel</a:t>
            </a:r>
            <a: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punctuated and documented in proper MLA format.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sz="2400" b="1" dirty="0">
                <a:solidFill>
                  <a:srgbClr val="002060">
                    <a:alpha val="6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Therefore, each of my body paragraphs should focus on ONE aspect of life in Canada and compare it to life as Huxley describes it. I need to include ONE primary source quotation plus ONE supporting </a:t>
            </a:r>
            <a:r>
              <a:rPr lang="en-US" sz="2400" b="1" i="1" dirty="0">
                <a:solidFill>
                  <a:srgbClr val="002060">
                    <a:alpha val="6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secondary source quotation </a:t>
            </a:r>
            <a:r>
              <a:rPr lang="en-US" sz="2400" b="1" dirty="0">
                <a:solidFill>
                  <a:srgbClr val="002060">
                    <a:alpha val="6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as a point of comparison in each of my body paragraphs.</a:t>
            </a:r>
          </a:p>
        </p:txBody>
      </p:sp>
    </p:spTree>
    <p:extLst>
      <p:ext uri="{BB962C8B-B14F-4D97-AF65-F5344CB8AC3E}">
        <p14:creationId xmlns:p14="http://schemas.microsoft.com/office/powerpoint/2010/main" val="351275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9B76-2ADE-4699-8D51-9FAAC63B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125896"/>
            <a:ext cx="9409044" cy="1000539"/>
          </a:xfrm>
          <a:solidFill>
            <a:srgbClr val="006699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Let’s compare the world in Golding’s </a:t>
            </a:r>
            <a:r>
              <a:rPr lang="en-US" b="1" i="1" dirty="0">
                <a:solidFill>
                  <a:schemeClr val="bg1"/>
                </a:solidFill>
              </a:rPr>
              <a:t>Lord of the Flies </a:t>
            </a:r>
            <a:r>
              <a:rPr lang="en-US" b="1" dirty="0">
                <a:solidFill>
                  <a:schemeClr val="bg1"/>
                </a:solidFill>
              </a:rPr>
              <a:t>with life in Canada during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1777A-E7A8-4D15-88AD-12E6850D3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652" y="1232452"/>
            <a:ext cx="11774711" cy="562554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1800" dirty="0">
                <a:latin typeface="Arial Black" panose="020B0A04020102020204" pitchFamily="34" charset="0"/>
              </a:rPr>
              <a:t>THE ASPECTS WE WILL COMPARE WILL BE:</a:t>
            </a:r>
          </a:p>
          <a:p>
            <a:pPr marL="342900" indent="-342900" algn="l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Life and Death – in Golding’s world, the children on the island must deal with people dying while trying to continue living; during the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pandemic in Canada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numerous lives were lost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 society struggled to stay safe and continue living</a:t>
            </a:r>
          </a:p>
          <a:p>
            <a:pPr marL="342900" indent="-342900" algn="l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Division of Classes – on the island, the boys seem to organize themselves by class…a powerful group enforcing the rules on the others, a meeker group of followers, and some in the middle who try to maintain ethical order; during the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pandemic in Canada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the powerful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declared the rules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most of society complied and followed, but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some rebelled</a:t>
            </a:r>
          </a:p>
          <a:p>
            <a:pPr marL="342900" indent="-342900" algn="l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Entertainment as a Distraction – on the island, the children distract themselves from their dire situation by playing pretend; during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lockdowns in Canada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subscriptions to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Netflix and other streaming devices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skyrocketed as people distracted themselves from their bleak reality</a:t>
            </a:r>
          </a:p>
          <a:p>
            <a:r>
              <a:rPr lang="en-US" sz="1800" b="1" dirty="0">
                <a:solidFill>
                  <a:srgbClr val="006699">
                    <a:alpha val="60000"/>
                  </a:srgb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**THE HIGHLIGHTED TERMS CAN ACT AS KEYWORDS IN OUR SEARCH FOR INFORMATION**</a:t>
            </a:r>
          </a:p>
          <a:p>
            <a:pPr marL="342900" indent="-342900" algn="l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0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725F3-47AE-4642-ABC3-4C31AF41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20" y="227549"/>
            <a:ext cx="5894580" cy="2334637"/>
          </a:xfrm>
          <a:solidFill>
            <a:schemeClr val="bg1">
              <a:lumMod val="95000"/>
            </a:schemeClr>
          </a:solidFill>
          <a:ln>
            <a:solidFill>
              <a:srgbClr val="006699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6699"/>
                </a:solidFill>
              </a:rPr>
              <a:t>Next, we would look for secondary sources that support our ideas.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A948AD-1750-49BA-80EA-DD574DDAC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1791" y="3342598"/>
            <a:ext cx="7007763" cy="2997642"/>
          </a:xfrm>
          <a:solidFill>
            <a:srgbClr val="0070C0"/>
          </a:solidFill>
          <a:ln>
            <a:solidFill>
              <a:srgbClr val="006699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chemeClr val="bg1">
                    <a:alpha val="60000"/>
                  </a:schemeClr>
                </a:solidFill>
                <a:latin typeface="+mj-lt"/>
              </a:rPr>
              <a:t>We would also go to our primary source to find quotations that support our ideas.</a:t>
            </a:r>
          </a:p>
        </p:txBody>
      </p:sp>
    </p:spTree>
    <p:extLst>
      <p:ext uri="{BB962C8B-B14F-4D97-AF65-F5344CB8AC3E}">
        <p14:creationId xmlns:p14="http://schemas.microsoft.com/office/powerpoint/2010/main" val="114856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2" y="281354"/>
            <a:ext cx="4858043" cy="6400800"/>
          </a:xfrm>
          <a:solidFill>
            <a:srgbClr val="006699"/>
          </a:solidFill>
          <a:ln>
            <a:solidFill>
              <a:srgbClr val="002060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CA" sz="4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Where to Look?</a:t>
            </a:r>
            <a:br>
              <a:rPr lang="en-CA" sz="4800" b="1" dirty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br>
              <a:rPr lang="en-CA" sz="4800" b="1" dirty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r>
              <a:rPr lang="en-CA" sz="4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Databases. They are awesome because…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609D95A5-63A8-936C-A8C6-5D2F4A9EE6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38191" y="0"/>
          <a:ext cx="6289686" cy="668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8862069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680D9C0772C4AB10BD925773B1ABE" ma:contentTypeVersion="3" ma:contentTypeDescription="Create a new document." ma:contentTypeScope="" ma:versionID="966ee6d1f657b84437182a3396402c1e">
  <xsd:schema xmlns:xsd="http://www.w3.org/2001/XMLSchema" xmlns:xs="http://www.w3.org/2001/XMLSchema" xmlns:p="http://schemas.microsoft.com/office/2006/metadata/properties" xmlns:ns1="http://schemas.microsoft.com/sharepoint/v3" xmlns:ns2="105f3612-dee4-4397-bd67-bde98041de18" targetNamespace="http://schemas.microsoft.com/office/2006/metadata/properties" ma:root="true" ma:fieldsID="3d34abcc6c205c6f5f26319f343642f5" ns1:_="" ns2:_="">
    <xsd:import namespace="http://schemas.microsoft.com/sharepoint/v3"/>
    <xsd:import namespace="105f3612-dee4-4397-bd67-bde98041de1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onth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f3612-dee4-4397-bd67-bde98041de18" elementFormDefault="qualified">
    <xsd:import namespace="http://schemas.microsoft.com/office/2006/documentManagement/types"/>
    <xsd:import namespace="http://schemas.microsoft.com/office/infopath/2007/PartnerControls"/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Month xmlns="105f3612-dee4-4397-bd67-bde98041de18" xsi:nil="true"/>
    <Year xmlns="105f3612-dee4-4397-bd67-bde98041de18" xsi:nil="true"/>
  </documentManagement>
</p:properties>
</file>

<file path=customXml/itemProps1.xml><?xml version="1.0" encoding="utf-8"?>
<ds:datastoreItem xmlns:ds="http://schemas.openxmlformats.org/officeDocument/2006/customXml" ds:itemID="{12293A06-CDE2-41D2-A878-D84F8788CFBC}"/>
</file>

<file path=customXml/itemProps2.xml><?xml version="1.0" encoding="utf-8"?>
<ds:datastoreItem xmlns:ds="http://schemas.openxmlformats.org/officeDocument/2006/customXml" ds:itemID="{795514FF-2FFA-42BD-A555-EC6DE8F833DF}"/>
</file>

<file path=customXml/itemProps3.xml><?xml version="1.0" encoding="utf-8"?>
<ds:datastoreItem xmlns:ds="http://schemas.openxmlformats.org/officeDocument/2006/customXml" ds:itemID="{DA42B53C-188F-42D2-BCEC-94E3BF273064}"/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1487</Words>
  <Application>Microsoft Office PowerPoint</Application>
  <PresentationFormat>Widescreen</PresentationFormat>
  <Paragraphs>137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Abadi</vt:lpstr>
      <vt:lpstr>Adobe Fan Heiti Std B</vt:lpstr>
      <vt:lpstr>Arial</vt:lpstr>
      <vt:lpstr>Arial Black</vt:lpstr>
      <vt:lpstr>Avenir Next LT Pro</vt:lpstr>
      <vt:lpstr>Bodoni MT</vt:lpstr>
      <vt:lpstr>Calibri</vt:lpstr>
      <vt:lpstr>Gill Sans MT</vt:lpstr>
      <vt:lpstr>Goudy Old Style</vt:lpstr>
      <vt:lpstr>Helvetica</vt:lpstr>
      <vt:lpstr>Palatino Linotype</vt:lpstr>
      <vt:lpstr>Symbol</vt:lpstr>
      <vt:lpstr>Times New Roman</vt:lpstr>
      <vt:lpstr>Wingdings</vt:lpstr>
      <vt:lpstr>FrostyVTI</vt:lpstr>
      <vt:lpstr>FINDING &amp; USING SECONDARY SOURCES  EFFECTIVELY  </vt:lpstr>
      <vt:lpstr>What We Will be Covering On Our Journey...</vt:lpstr>
      <vt:lpstr>FIRST OF ALL, WHAT ARE  SECONDARY SOURCES??</vt:lpstr>
      <vt:lpstr>  WHY DO WE NEED TO USE SECONDARY SOURCES? </vt:lpstr>
      <vt:lpstr>Pre-Research Information</vt:lpstr>
      <vt:lpstr>PowerPoint Presentation</vt:lpstr>
      <vt:lpstr>Let’s compare the world in Golding’s Lord of the Flies with life in Canada during the Pandemic</vt:lpstr>
      <vt:lpstr>Next, we would look for secondary sources that support our ideas.</vt:lpstr>
      <vt:lpstr>Where to Look?  Databases. They are awesome because…</vt:lpstr>
      <vt:lpstr>There are a few ways to access some fantastic DATABASES:    1. Through the DP dashboard 2. Through the Iona website  </vt:lpstr>
      <vt:lpstr>   KEY PLACES TO SEARCH:</vt:lpstr>
      <vt:lpstr>IF AWAY FROM SCHOOL, USE THESE PASSWORDS … </vt:lpstr>
      <vt:lpstr>IN ADDITION TO THESE DATABASES, YOU MAY ALSO… </vt:lpstr>
      <vt:lpstr> HOW TO KEEP TRACK OF INFO? </vt:lpstr>
      <vt:lpstr>WHAT HAPPENS NEXT?</vt:lpstr>
      <vt:lpstr>The Works Cited Page</vt:lpstr>
      <vt:lpstr> The List of Works Cited (9th Edition)  In the current model, the work’s publication format is not really considered.   Instead of asking, “How do I cite a book (or video or web page)?”, the writer creates an entry by consulting the MLA’s list of:  CORE ELEMENTS  (the facts common to most works) which are assembled in a specific order as seen in the following slide…. </vt:lpstr>
      <vt:lpstr>PowerPoint Presentation</vt:lpstr>
      <vt:lpstr>SAMPLE WORKS CITED ENTRIES USING 9TH EDITION MLA</vt:lpstr>
      <vt:lpstr>ANY QUESTIONS?? </vt:lpstr>
      <vt:lpstr>In the words of Walt Disney…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EFFECTIVE RESEARCH</dc:title>
  <dc:creator>Giannakopoulos, Val</dc:creator>
  <cp:lastModifiedBy>Amiruzzaman, Khan</cp:lastModifiedBy>
  <cp:revision>12</cp:revision>
  <cp:lastPrinted>2022-04-25T14:54:53Z</cp:lastPrinted>
  <dcterms:created xsi:type="dcterms:W3CDTF">2022-04-21T16:04:07Z</dcterms:created>
  <dcterms:modified xsi:type="dcterms:W3CDTF">2023-10-02T15:30:02Z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0x010100E6C680D9C0772C4AB10BD925773B1ABE</vt:lpwstr>
  </property>
</Properties>
</file>