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312" r:id="rId3"/>
    <p:sldId id="313" r:id="rId4"/>
    <p:sldId id="314" r:id="rId5"/>
    <p:sldId id="315" r:id="rId6"/>
    <p:sldId id="316" r:id="rId7"/>
    <p:sldId id="317" r:id="rId8"/>
    <p:sldId id="318" r:id="rId9"/>
    <p:sldId id="319" r:id="rId10"/>
    <p:sldId id="330" r:id="rId11"/>
    <p:sldId id="321" r:id="rId12"/>
    <p:sldId id="270" r:id="rId13"/>
    <p:sldId id="271" r:id="rId14"/>
    <p:sldId id="272" r:id="rId15"/>
    <p:sldId id="273" r:id="rId16"/>
    <p:sldId id="334" r:id="rId17"/>
    <p:sldId id="322" r:id="rId18"/>
    <p:sldId id="323" r:id="rId19"/>
    <p:sldId id="324" r:id="rId20"/>
    <p:sldId id="325" r:id="rId21"/>
    <p:sldId id="326" r:id="rId22"/>
    <p:sldId id="327" r:id="rId23"/>
  </p:sldIdLst>
  <p:sldSz cx="12192000" cy="6858000"/>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6" autoAdjust="0"/>
    <p:restoredTop sz="94660"/>
  </p:normalViewPr>
  <p:slideViewPr>
    <p:cSldViewPr snapToGrid="0">
      <p:cViewPr varScale="1">
        <p:scale>
          <a:sx n="67" d="100"/>
          <a:sy n="67" d="100"/>
        </p:scale>
        <p:origin x="9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14C11-3D78-4B33-AF94-C328FFAF0EA3}" type="doc">
      <dgm:prSet loTypeId="urn:microsoft.com/office/officeart/2016/7/layout/VerticalHollowActionList" loCatId="List" qsTypeId="urn:microsoft.com/office/officeart/2005/8/quickstyle/simple4" qsCatId="simple" csTypeId="urn:microsoft.com/office/officeart/2005/8/colors/colorful5" csCatId="colorful" phldr="1"/>
      <dgm:spPr/>
      <dgm:t>
        <a:bodyPr/>
        <a:lstStyle/>
        <a:p>
          <a:endParaRPr lang="en-US"/>
        </a:p>
      </dgm:t>
    </dgm:pt>
    <dgm:pt modelId="{643F0870-56D1-4CA8-880F-445A7C96C277}">
      <dgm:prSet custT="1"/>
      <dgm:spPr/>
      <dgm:t>
        <a:bodyPr/>
        <a:lstStyle/>
        <a:p>
          <a:r>
            <a:rPr lang="en-US" sz="2400" b="1" dirty="0"/>
            <a:t>Type</a:t>
          </a:r>
          <a:r>
            <a:rPr lang="en-US" sz="2000" b="1" dirty="0"/>
            <a:t> </a:t>
          </a:r>
        </a:p>
      </dgm:t>
    </dgm:pt>
    <dgm:pt modelId="{52436E3C-A034-4A67-9454-53219F784B11}" type="parTrans" cxnId="{1864E7CA-1E6C-4368-946D-792D68D14C0F}">
      <dgm:prSet/>
      <dgm:spPr/>
      <dgm:t>
        <a:bodyPr/>
        <a:lstStyle/>
        <a:p>
          <a:endParaRPr lang="en-US"/>
        </a:p>
      </dgm:t>
    </dgm:pt>
    <dgm:pt modelId="{6F74F49F-6A00-41B6-B2E9-C431D3DD1B20}" type="sibTrans" cxnId="{1864E7CA-1E6C-4368-946D-792D68D14C0F}">
      <dgm:prSet/>
      <dgm:spPr/>
      <dgm:t>
        <a:bodyPr/>
        <a:lstStyle/>
        <a:p>
          <a:endParaRPr lang="en-US"/>
        </a:p>
      </dgm:t>
    </dgm:pt>
    <dgm:pt modelId="{BA92319B-ECBC-45E9-BD3A-8ED569FC4D39}">
      <dgm:prSet custT="1"/>
      <dgm:spPr/>
      <dgm:t>
        <a:bodyPr/>
        <a:lstStyle/>
        <a:p>
          <a:r>
            <a:rPr lang="en-US" sz="2400" dirty="0"/>
            <a:t>Type on white 8.5” x 11” paper</a:t>
          </a:r>
        </a:p>
      </dgm:t>
    </dgm:pt>
    <dgm:pt modelId="{F1A92A46-9395-46D5-AD0B-EDFE418870F0}" type="parTrans" cxnId="{EC3BDE08-7BC0-4091-BF4A-C06A195D413D}">
      <dgm:prSet/>
      <dgm:spPr/>
      <dgm:t>
        <a:bodyPr/>
        <a:lstStyle/>
        <a:p>
          <a:endParaRPr lang="en-US"/>
        </a:p>
      </dgm:t>
    </dgm:pt>
    <dgm:pt modelId="{91FA6395-4627-4D2B-9DED-813F6E576CAD}" type="sibTrans" cxnId="{EC3BDE08-7BC0-4091-BF4A-C06A195D413D}">
      <dgm:prSet/>
      <dgm:spPr/>
      <dgm:t>
        <a:bodyPr/>
        <a:lstStyle/>
        <a:p>
          <a:endParaRPr lang="en-US"/>
        </a:p>
      </dgm:t>
    </dgm:pt>
    <dgm:pt modelId="{1DC3BB74-DBAE-467C-B5BC-A4A77DB21E5F}">
      <dgm:prSet custT="1"/>
      <dgm:spPr/>
      <dgm:t>
        <a:bodyPr/>
        <a:lstStyle/>
        <a:p>
          <a:r>
            <a:rPr lang="en-US" sz="2400" b="1" dirty="0"/>
            <a:t>Double-space</a:t>
          </a:r>
        </a:p>
      </dgm:t>
    </dgm:pt>
    <dgm:pt modelId="{C2DF7D3F-6609-4BB5-8909-25C3FFFCEA76}" type="parTrans" cxnId="{14975022-3F06-4581-8929-1BB82B6A5095}">
      <dgm:prSet/>
      <dgm:spPr/>
      <dgm:t>
        <a:bodyPr/>
        <a:lstStyle/>
        <a:p>
          <a:endParaRPr lang="en-US"/>
        </a:p>
      </dgm:t>
    </dgm:pt>
    <dgm:pt modelId="{B9943032-1550-4F55-BC44-900D2EE2848E}" type="sibTrans" cxnId="{14975022-3F06-4581-8929-1BB82B6A5095}">
      <dgm:prSet/>
      <dgm:spPr/>
      <dgm:t>
        <a:bodyPr/>
        <a:lstStyle/>
        <a:p>
          <a:endParaRPr lang="en-US"/>
        </a:p>
      </dgm:t>
    </dgm:pt>
    <dgm:pt modelId="{9CCE038D-5050-49D5-A019-D91E78FF99FD}">
      <dgm:prSet custT="1"/>
      <dgm:spPr/>
      <dgm:t>
        <a:bodyPr/>
        <a:lstStyle/>
        <a:p>
          <a:r>
            <a:rPr lang="en-US" sz="2400" dirty="0"/>
            <a:t>Double-space everything</a:t>
          </a:r>
        </a:p>
      </dgm:t>
    </dgm:pt>
    <dgm:pt modelId="{E771DD9A-E59F-4458-ACF6-8F9001D5413A}" type="parTrans" cxnId="{F2DBA95D-947F-4960-930B-FDB0E11CB0FB}">
      <dgm:prSet/>
      <dgm:spPr/>
      <dgm:t>
        <a:bodyPr/>
        <a:lstStyle/>
        <a:p>
          <a:endParaRPr lang="en-US"/>
        </a:p>
      </dgm:t>
    </dgm:pt>
    <dgm:pt modelId="{F70EB113-1321-449F-B4DD-354BBDC70B1E}" type="sibTrans" cxnId="{F2DBA95D-947F-4960-930B-FDB0E11CB0FB}">
      <dgm:prSet/>
      <dgm:spPr/>
      <dgm:t>
        <a:bodyPr/>
        <a:lstStyle/>
        <a:p>
          <a:endParaRPr lang="en-US"/>
        </a:p>
      </dgm:t>
    </dgm:pt>
    <dgm:pt modelId="{1A48602D-CA78-4202-BDB6-475E2A054C7C}">
      <dgm:prSet custT="1"/>
      <dgm:spPr/>
      <dgm:t>
        <a:bodyPr/>
        <a:lstStyle/>
        <a:p>
          <a:r>
            <a:rPr lang="en-US" sz="2400" dirty="0"/>
            <a:t>Set all margins to 1 inch on all sides (this is the standard default on most word processors)</a:t>
          </a:r>
        </a:p>
      </dgm:t>
    </dgm:pt>
    <dgm:pt modelId="{D80D5558-2B5B-4A68-ADD4-8762E5645411}" type="parTrans" cxnId="{418BE5FF-79FA-4F2A-8209-90269BA79B21}">
      <dgm:prSet/>
      <dgm:spPr/>
      <dgm:t>
        <a:bodyPr/>
        <a:lstStyle/>
        <a:p>
          <a:endParaRPr lang="en-US"/>
        </a:p>
      </dgm:t>
    </dgm:pt>
    <dgm:pt modelId="{8610B64E-2BCB-49E3-ACED-3331B3DED68E}" type="sibTrans" cxnId="{418BE5FF-79FA-4F2A-8209-90269BA79B21}">
      <dgm:prSet/>
      <dgm:spPr/>
      <dgm:t>
        <a:bodyPr/>
        <a:lstStyle/>
        <a:p>
          <a:endParaRPr lang="en-US"/>
        </a:p>
      </dgm:t>
    </dgm:pt>
    <dgm:pt modelId="{9BF1C6E4-9509-4E71-A8A9-57A207D27018}">
      <dgm:prSet custT="1"/>
      <dgm:spPr/>
      <dgm:t>
        <a:bodyPr/>
        <a:lstStyle/>
        <a:p>
          <a:r>
            <a:rPr lang="en-US" sz="2400" b="1" dirty="0"/>
            <a:t>Header</a:t>
          </a:r>
        </a:p>
      </dgm:t>
    </dgm:pt>
    <dgm:pt modelId="{9CED97D5-85EC-43CF-9A64-C505B57F18E7}" type="parTrans" cxnId="{DC50FB53-FE35-4FB2-8ECB-21730622089F}">
      <dgm:prSet/>
      <dgm:spPr/>
      <dgm:t>
        <a:bodyPr/>
        <a:lstStyle/>
        <a:p>
          <a:endParaRPr lang="en-US"/>
        </a:p>
      </dgm:t>
    </dgm:pt>
    <dgm:pt modelId="{A67A837E-ED22-46FE-9C6B-B200A55E45A8}" type="sibTrans" cxnId="{DC50FB53-FE35-4FB2-8ECB-21730622089F}">
      <dgm:prSet/>
      <dgm:spPr/>
      <dgm:t>
        <a:bodyPr/>
        <a:lstStyle/>
        <a:p>
          <a:endParaRPr lang="en-US"/>
        </a:p>
      </dgm:t>
    </dgm:pt>
    <dgm:pt modelId="{E85A1DC8-E619-4108-B1F7-D1C81C751831}">
      <dgm:prSet custT="1"/>
      <dgm:spPr/>
      <dgm:t>
        <a:bodyPr/>
        <a:lstStyle/>
        <a:p>
          <a:r>
            <a:rPr lang="en-US" sz="2400" dirty="0"/>
            <a:t>Include a HEADER with your last name and page number with no punctuation in the upper right corner, half an inch from the top of the page</a:t>
          </a:r>
        </a:p>
      </dgm:t>
    </dgm:pt>
    <dgm:pt modelId="{D8B90276-0975-4DDE-A66C-ADF54F52C5CA}" type="parTrans" cxnId="{C9CDC3D8-7993-44A1-A2D3-1006B4E047DF}">
      <dgm:prSet/>
      <dgm:spPr/>
      <dgm:t>
        <a:bodyPr/>
        <a:lstStyle/>
        <a:p>
          <a:endParaRPr lang="en-US"/>
        </a:p>
      </dgm:t>
    </dgm:pt>
    <dgm:pt modelId="{50A2AC56-96E2-4434-A5CB-BF573D5960C4}" type="sibTrans" cxnId="{C9CDC3D8-7993-44A1-A2D3-1006B4E047DF}">
      <dgm:prSet/>
      <dgm:spPr/>
      <dgm:t>
        <a:bodyPr/>
        <a:lstStyle/>
        <a:p>
          <a:endParaRPr lang="en-US"/>
        </a:p>
      </dgm:t>
    </dgm:pt>
    <dgm:pt modelId="{51BC60C0-D2A3-4902-859A-89CB9B190A7F}">
      <dgm:prSet custT="1"/>
      <dgm:spPr/>
      <dgm:t>
        <a:bodyPr/>
        <a:lstStyle/>
        <a:p>
          <a:r>
            <a:rPr lang="en-US" sz="2400" dirty="0"/>
            <a:t>Use 12 pt. Times New Roman font (or similar font like Arial or Tahoma) and left-justify the body of your text</a:t>
          </a:r>
        </a:p>
      </dgm:t>
    </dgm:pt>
    <dgm:pt modelId="{A5CE37E7-C8EF-48B5-BF07-47E598906A23}" type="parTrans" cxnId="{276C6D4F-C119-4443-9AAA-EE1830B945CD}">
      <dgm:prSet/>
      <dgm:spPr/>
      <dgm:t>
        <a:bodyPr/>
        <a:lstStyle/>
        <a:p>
          <a:endParaRPr lang="en-US"/>
        </a:p>
      </dgm:t>
    </dgm:pt>
    <dgm:pt modelId="{F15F9711-3B09-4335-BD0C-554BC273728A}" type="sibTrans" cxnId="{276C6D4F-C119-4443-9AAA-EE1830B945CD}">
      <dgm:prSet/>
      <dgm:spPr/>
      <dgm:t>
        <a:bodyPr/>
        <a:lstStyle/>
        <a:p>
          <a:endParaRPr lang="en-US"/>
        </a:p>
      </dgm:t>
    </dgm:pt>
    <dgm:pt modelId="{E2CD73BC-66D0-4C06-B993-69D07FC78208}">
      <dgm:prSet custT="1"/>
      <dgm:spPr/>
      <dgm:t>
        <a:bodyPr/>
        <a:lstStyle/>
        <a:p>
          <a:r>
            <a:rPr lang="en-US" sz="2400" b="1" dirty="0"/>
            <a:t>Indent</a:t>
          </a:r>
        </a:p>
      </dgm:t>
    </dgm:pt>
    <dgm:pt modelId="{33218653-5D5F-4F95-A7A6-2ADF0E02E6FA}" type="parTrans" cxnId="{F20C3F71-9148-47C4-B09B-A28224AB8625}">
      <dgm:prSet/>
      <dgm:spPr/>
      <dgm:t>
        <a:bodyPr/>
        <a:lstStyle/>
        <a:p>
          <a:endParaRPr lang="en-US"/>
        </a:p>
      </dgm:t>
    </dgm:pt>
    <dgm:pt modelId="{084B8EF0-A333-407A-888F-F2137D120A01}" type="sibTrans" cxnId="{F20C3F71-9148-47C4-B09B-A28224AB8625}">
      <dgm:prSet/>
      <dgm:spPr/>
      <dgm:t>
        <a:bodyPr/>
        <a:lstStyle/>
        <a:p>
          <a:endParaRPr lang="en-US"/>
        </a:p>
      </dgm:t>
    </dgm:pt>
    <dgm:pt modelId="{378D3CD2-BA86-4B9F-9B87-1205E493722F}">
      <dgm:prSet custT="1"/>
      <dgm:spPr/>
      <dgm:t>
        <a:bodyPr/>
        <a:lstStyle/>
        <a:p>
          <a:r>
            <a:rPr lang="en-US" sz="2400" dirty="0"/>
            <a:t>Indent the first line of paragraphs one half-inch (tab one time</a:t>
          </a:r>
          <a:r>
            <a:rPr lang="en-US" sz="2000" dirty="0"/>
            <a:t>)</a:t>
          </a:r>
        </a:p>
      </dgm:t>
    </dgm:pt>
    <dgm:pt modelId="{75B2399D-6A2F-4139-9F91-21BB87EB9E07}" type="parTrans" cxnId="{A39559A1-649E-447A-8401-6747D4F52E0A}">
      <dgm:prSet/>
      <dgm:spPr/>
      <dgm:t>
        <a:bodyPr/>
        <a:lstStyle/>
        <a:p>
          <a:endParaRPr lang="en-US"/>
        </a:p>
      </dgm:t>
    </dgm:pt>
    <dgm:pt modelId="{9576D520-E620-4779-9F9F-85CE9CAB213B}" type="sibTrans" cxnId="{A39559A1-649E-447A-8401-6747D4F52E0A}">
      <dgm:prSet/>
      <dgm:spPr/>
      <dgm:t>
        <a:bodyPr/>
        <a:lstStyle/>
        <a:p>
          <a:endParaRPr lang="en-US"/>
        </a:p>
      </dgm:t>
    </dgm:pt>
    <dgm:pt modelId="{6DEF49DF-87DE-4F06-A907-817EDA11749B}">
      <dgm:prSet custT="1"/>
      <dgm:spPr/>
      <dgm:t>
        <a:bodyPr/>
        <a:lstStyle/>
        <a:p>
          <a:r>
            <a:rPr lang="en-US" sz="2400" b="1" dirty="0"/>
            <a:t>Margins</a:t>
          </a:r>
        </a:p>
      </dgm:t>
    </dgm:pt>
    <dgm:pt modelId="{3519A314-69AF-4A07-A967-9D23687F246C}" type="sibTrans" cxnId="{42B689FB-DB84-49A5-80C5-D74AF60FB5B6}">
      <dgm:prSet/>
      <dgm:spPr/>
      <dgm:t>
        <a:bodyPr/>
        <a:lstStyle/>
        <a:p>
          <a:endParaRPr lang="en-US"/>
        </a:p>
      </dgm:t>
    </dgm:pt>
    <dgm:pt modelId="{0A634259-806B-4A06-9104-D9CEB07400B8}" type="parTrans" cxnId="{42B689FB-DB84-49A5-80C5-D74AF60FB5B6}">
      <dgm:prSet/>
      <dgm:spPr/>
      <dgm:t>
        <a:bodyPr/>
        <a:lstStyle/>
        <a:p>
          <a:endParaRPr lang="en-US"/>
        </a:p>
      </dgm:t>
    </dgm:pt>
    <dgm:pt modelId="{84D400FF-FD6E-4EC9-807B-5F9756DB9180}">
      <dgm:prSet custT="1"/>
      <dgm:spPr/>
      <dgm:t>
        <a:bodyPr/>
        <a:lstStyle/>
        <a:p>
          <a:r>
            <a:rPr lang="en-US" sz="2400" b="1" dirty="0"/>
            <a:t>Font</a:t>
          </a:r>
        </a:p>
      </dgm:t>
    </dgm:pt>
    <dgm:pt modelId="{BD7CB87B-87B1-4995-8FC8-9DA415B5D5DF}" type="sibTrans" cxnId="{95D58434-17A2-4116-AD60-E8F510E9FF3A}">
      <dgm:prSet/>
      <dgm:spPr/>
      <dgm:t>
        <a:bodyPr/>
        <a:lstStyle/>
        <a:p>
          <a:endParaRPr lang="en-US"/>
        </a:p>
      </dgm:t>
    </dgm:pt>
    <dgm:pt modelId="{B4E81D3B-BFD8-4D2D-89A4-FE4CC22781DF}" type="parTrans" cxnId="{95D58434-17A2-4116-AD60-E8F510E9FF3A}">
      <dgm:prSet/>
      <dgm:spPr/>
      <dgm:t>
        <a:bodyPr/>
        <a:lstStyle/>
        <a:p>
          <a:endParaRPr lang="en-US"/>
        </a:p>
      </dgm:t>
    </dgm:pt>
    <dgm:pt modelId="{36151FB1-8300-416C-8E24-FE881B9FA1D4}" type="pres">
      <dgm:prSet presAssocID="{73714C11-3D78-4B33-AF94-C328FFAF0EA3}" presName="Name0" presStyleCnt="0">
        <dgm:presLayoutVars>
          <dgm:dir/>
          <dgm:animLvl val="lvl"/>
          <dgm:resizeHandles val="exact"/>
        </dgm:presLayoutVars>
      </dgm:prSet>
      <dgm:spPr/>
    </dgm:pt>
    <dgm:pt modelId="{A2E8CA55-6DFE-4648-85B1-EC336581B929}" type="pres">
      <dgm:prSet presAssocID="{643F0870-56D1-4CA8-880F-445A7C96C277}" presName="linNode" presStyleCnt="0"/>
      <dgm:spPr/>
    </dgm:pt>
    <dgm:pt modelId="{3E3ACFBB-2C64-4705-BBAF-1DA1CCBF0AD0}" type="pres">
      <dgm:prSet presAssocID="{643F0870-56D1-4CA8-880F-445A7C96C277}" presName="parentText" presStyleLbl="solidFgAcc1" presStyleIdx="0" presStyleCnt="6" custLinFactNeighborX="0" custLinFactNeighborY="-377">
        <dgm:presLayoutVars>
          <dgm:chMax val="1"/>
          <dgm:bulletEnabled/>
        </dgm:presLayoutVars>
      </dgm:prSet>
      <dgm:spPr/>
    </dgm:pt>
    <dgm:pt modelId="{6B9A9052-DA83-4528-9A05-C440F063CF59}" type="pres">
      <dgm:prSet presAssocID="{643F0870-56D1-4CA8-880F-445A7C96C277}" presName="descendantText" presStyleLbl="alignNode1" presStyleIdx="0" presStyleCnt="6" custLinFactNeighborX="2075" custLinFactNeighborY="-4666">
        <dgm:presLayoutVars>
          <dgm:bulletEnabled/>
        </dgm:presLayoutVars>
      </dgm:prSet>
      <dgm:spPr/>
    </dgm:pt>
    <dgm:pt modelId="{D63A6DB1-3A5F-48DD-88A9-B050AAAAEDAE}" type="pres">
      <dgm:prSet presAssocID="{6F74F49F-6A00-41B6-B2E9-C431D3DD1B20}" presName="sp" presStyleCnt="0"/>
      <dgm:spPr/>
    </dgm:pt>
    <dgm:pt modelId="{B753CC8A-B194-49C5-8655-49BDCBA7D92E}" type="pres">
      <dgm:prSet presAssocID="{1DC3BB74-DBAE-467C-B5BC-A4A77DB21E5F}" presName="linNode" presStyleCnt="0"/>
      <dgm:spPr/>
    </dgm:pt>
    <dgm:pt modelId="{F67B4636-4E20-4B0E-AD77-7378F068C465}" type="pres">
      <dgm:prSet presAssocID="{1DC3BB74-DBAE-467C-B5BC-A4A77DB21E5F}" presName="parentText" presStyleLbl="solidFgAcc1" presStyleIdx="1" presStyleCnt="6">
        <dgm:presLayoutVars>
          <dgm:chMax val="1"/>
          <dgm:bulletEnabled/>
        </dgm:presLayoutVars>
      </dgm:prSet>
      <dgm:spPr/>
    </dgm:pt>
    <dgm:pt modelId="{079ED56E-268B-4BE9-8617-3CA1264F8FD0}" type="pres">
      <dgm:prSet presAssocID="{1DC3BB74-DBAE-467C-B5BC-A4A77DB21E5F}" presName="descendantText" presStyleLbl="alignNode1" presStyleIdx="1" presStyleCnt="6">
        <dgm:presLayoutVars>
          <dgm:bulletEnabled/>
        </dgm:presLayoutVars>
      </dgm:prSet>
      <dgm:spPr/>
    </dgm:pt>
    <dgm:pt modelId="{525C0F86-F95E-4819-B9DD-70C6635A706F}" type="pres">
      <dgm:prSet presAssocID="{B9943032-1550-4F55-BC44-900D2EE2848E}" presName="sp" presStyleCnt="0"/>
      <dgm:spPr/>
    </dgm:pt>
    <dgm:pt modelId="{20D68D96-10F3-49E4-957F-F16A8D1CC873}" type="pres">
      <dgm:prSet presAssocID="{6DEF49DF-87DE-4F06-A907-817EDA11749B}" presName="linNode" presStyleCnt="0"/>
      <dgm:spPr/>
    </dgm:pt>
    <dgm:pt modelId="{A40C7655-B53C-42E6-8151-3F856BCCFC6E}" type="pres">
      <dgm:prSet presAssocID="{6DEF49DF-87DE-4F06-A907-817EDA11749B}" presName="parentText" presStyleLbl="solidFgAcc1" presStyleIdx="2" presStyleCnt="6">
        <dgm:presLayoutVars>
          <dgm:chMax val="1"/>
          <dgm:bulletEnabled/>
        </dgm:presLayoutVars>
      </dgm:prSet>
      <dgm:spPr/>
    </dgm:pt>
    <dgm:pt modelId="{34CFF3B0-B7E9-4FA2-98BD-2D66E7DAE2B6}" type="pres">
      <dgm:prSet presAssocID="{6DEF49DF-87DE-4F06-A907-817EDA11749B}" presName="descendantText" presStyleLbl="alignNode1" presStyleIdx="2" presStyleCnt="6">
        <dgm:presLayoutVars>
          <dgm:bulletEnabled/>
        </dgm:presLayoutVars>
      </dgm:prSet>
      <dgm:spPr/>
    </dgm:pt>
    <dgm:pt modelId="{C16330C1-2735-4FCB-B562-4F410A728553}" type="pres">
      <dgm:prSet presAssocID="{3519A314-69AF-4A07-A967-9D23687F246C}" presName="sp" presStyleCnt="0"/>
      <dgm:spPr/>
    </dgm:pt>
    <dgm:pt modelId="{FA8ED762-10DE-4397-BC2D-CE2805B15728}" type="pres">
      <dgm:prSet presAssocID="{9BF1C6E4-9509-4E71-A8A9-57A207D27018}" presName="linNode" presStyleCnt="0"/>
      <dgm:spPr/>
    </dgm:pt>
    <dgm:pt modelId="{46A61006-B0C1-4A7A-ACD6-944AFD2E739A}" type="pres">
      <dgm:prSet presAssocID="{9BF1C6E4-9509-4E71-A8A9-57A207D27018}" presName="parentText" presStyleLbl="solidFgAcc1" presStyleIdx="3" presStyleCnt="6" custScaleY="181560">
        <dgm:presLayoutVars>
          <dgm:chMax val="1"/>
          <dgm:bulletEnabled/>
        </dgm:presLayoutVars>
      </dgm:prSet>
      <dgm:spPr/>
    </dgm:pt>
    <dgm:pt modelId="{1A9900AB-7291-4FC2-9831-BF817A632016}" type="pres">
      <dgm:prSet presAssocID="{9BF1C6E4-9509-4E71-A8A9-57A207D27018}" presName="descendantText" presStyleLbl="alignNode1" presStyleIdx="3" presStyleCnt="6" custScaleY="177859">
        <dgm:presLayoutVars>
          <dgm:bulletEnabled/>
        </dgm:presLayoutVars>
      </dgm:prSet>
      <dgm:spPr/>
    </dgm:pt>
    <dgm:pt modelId="{9197B92E-B44E-4976-B3BA-B64BF45FEEA7}" type="pres">
      <dgm:prSet presAssocID="{A67A837E-ED22-46FE-9C6B-B200A55E45A8}" presName="sp" presStyleCnt="0"/>
      <dgm:spPr/>
    </dgm:pt>
    <dgm:pt modelId="{38AE93FB-88B0-4639-A776-28EC47C62C63}" type="pres">
      <dgm:prSet presAssocID="{84D400FF-FD6E-4EC9-807B-5F9756DB9180}" presName="linNode" presStyleCnt="0"/>
      <dgm:spPr/>
    </dgm:pt>
    <dgm:pt modelId="{0990ED1A-2ADA-4F0D-86EA-5707BD6F2E3F}" type="pres">
      <dgm:prSet presAssocID="{84D400FF-FD6E-4EC9-807B-5F9756DB9180}" presName="parentText" presStyleLbl="solidFgAcc1" presStyleIdx="4" presStyleCnt="6" custScaleY="186465">
        <dgm:presLayoutVars>
          <dgm:chMax val="1"/>
          <dgm:bulletEnabled/>
        </dgm:presLayoutVars>
      </dgm:prSet>
      <dgm:spPr/>
    </dgm:pt>
    <dgm:pt modelId="{3D84D812-84CA-4DC6-9060-44BB6CA958AF}" type="pres">
      <dgm:prSet presAssocID="{84D400FF-FD6E-4EC9-807B-5F9756DB9180}" presName="descendantText" presStyleLbl="alignNode1" presStyleIdx="4" presStyleCnt="6" custScaleY="195519">
        <dgm:presLayoutVars>
          <dgm:bulletEnabled/>
        </dgm:presLayoutVars>
      </dgm:prSet>
      <dgm:spPr/>
    </dgm:pt>
    <dgm:pt modelId="{F8F7DAA8-F889-47E7-9D79-66F0DEBEDF75}" type="pres">
      <dgm:prSet presAssocID="{BD7CB87B-87B1-4995-8FC8-9DA415B5D5DF}" presName="sp" presStyleCnt="0"/>
      <dgm:spPr/>
    </dgm:pt>
    <dgm:pt modelId="{56DB2F9A-A4A1-4652-8147-CA2A48F36CDE}" type="pres">
      <dgm:prSet presAssocID="{E2CD73BC-66D0-4C06-B993-69D07FC78208}" presName="linNode" presStyleCnt="0"/>
      <dgm:spPr/>
    </dgm:pt>
    <dgm:pt modelId="{3FB25EFE-D888-4C88-94F8-B5058421F903}" type="pres">
      <dgm:prSet presAssocID="{E2CD73BC-66D0-4C06-B993-69D07FC78208}" presName="parentText" presStyleLbl="solidFgAcc1" presStyleIdx="5" presStyleCnt="6">
        <dgm:presLayoutVars>
          <dgm:chMax val="1"/>
          <dgm:bulletEnabled/>
        </dgm:presLayoutVars>
      </dgm:prSet>
      <dgm:spPr/>
    </dgm:pt>
    <dgm:pt modelId="{9DA992CF-6674-46CE-BA62-253A87F059BB}" type="pres">
      <dgm:prSet presAssocID="{E2CD73BC-66D0-4C06-B993-69D07FC78208}" presName="descendantText" presStyleLbl="alignNode1" presStyleIdx="5" presStyleCnt="6" custLinFactNeighborX="2075" custLinFactNeighborY="8473">
        <dgm:presLayoutVars>
          <dgm:bulletEnabled/>
        </dgm:presLayoutVars>
      </dgm:prSet>
      <dgm:spPr/>
    </dgm:pt>
  </dgm:ptLst>
  <dgm:cxnLst>
    <dgm:cxn modelId="{EC3BDE08-7BC0-4091-BF4A-C06A195D413D}" srcId="{643F0870-56D1-4CA8-880F-445A7C96C277}" destId="{BA92319B-ECBC-45E9-BD3A-8ED569FC4D39}" srcOrd="0" destOrd="0" parTransId="{F1A92A46-9395-46D5-AD0B-EDFE418870F0}" sibTransId="{91FA6395-4627-4D2B-9DED-813F6E576CAD}"/>
    <dgm:cxn modelId="{FC97290E-32C9-4111-AC50-EDA65E09CD69}" type="presOf" srcId="{378D3CD2-BA86-4B9F-9B87-1205E493722F}" destId="{9DA992CF-6674-46CE-BA62-253A87F059BB}" srcOrd="0" destOrd="0" presId="urn:microsoft.com/office/officeart/2016/7/layout/VerticalHollowActionList"/>
    <dgm:cxn modelId="{12395B1F-3961-4984-A6A9-09D68D10B33F}" type="presOf" srcId="{E2CD73BC-66D0-4C06-B993-69D07FC78208}" destId="{3FB25EFE-D888-4C88-94F8-B5058421F903}" srcOrd="0" destOrd="0" presId="urn:microsoft.com/office/officeart/2016/7/layout/VerticalHollowActionList"/>
    <dgm:cxn modelId="{14975022-3F06-4581-8929-1BB82B6A5095}" srcId="{73714C11-3D78-4B33-AF94-C328FFAF0EA3}" destId="{1DC3BB74-DBAE-467C-B5BC-A4A77DB21E5F}" srcOrd="1" destOrd="0" parTransId="{C2DF7D3F-6609-4BB5-8909-25C3FFFCEA76}" sibTransId="{B9943032-1550-4F55-BC44-900D2EE2848E}"/>
    <dgm:cxn modelId="{4877312F-9A69-4DA7-BEE4-72CC68A8F0CE}" type="presOf" srcId="{51BC60C0-D2A3-4902-859A-89CB9B190A7F}" destId="{3D84D812-84CA-4DC6-9060-44BB6CA958AF}" srcOrd="0" destOrd="0" presId="urn:microsoft.com/office/officeart/2016/7/layout/VerticalHollowActionList"/>
    <dgm:cxn modelId="{90AE6431-8845-4474-8CB7-CDE817534C34}" type="presOf" srcId="{84D400FF-FD6E-4EC9-807B-5F9756DB9180}" destId="{0990ED1A-2ADA-4F0D-86EA-5707BD6F2E3F}" srcOrd="0" destOrd="0" presId="urn:microsoft.com/office/officeart/2016/7/layout/VerticalHollowActionList"/>
    <dgm:cxn modelId="{95D58434-17A2-4116-AD60-E8F510E9FF3A}" srcId="{73714C11-3D78-4B33-AF94-C328FFAF0EA3}" destId="{84D400FF-FD6E-4EC9-807B-5F9756DB9180}" srcOrd="4" destOrd="0" parTransId="{B4E81D3B-BFD8-4D2D-89A4-FE4CC22781DF}" sibTransId="{BD7CB87B-87B1-4995-8FC8-9DA415B5D5DF}"/>
    <dgm:cxn modelId="{F2DBA95D-947F-4960-930B-FDB0E11CB0FB}" srcId="{1DC3BB74-DBAE-467C-B5BC-A4A77DB21E5F}" destId="{9CCE038D-5050-49D5-A019-D91E78FF99FD}" srcOrd="0" destOrd="0" parTransId="{E771DD9A-E59F-4458-ACF6-8F9001D5413A}" sibTransId="{F70EB113-1321-449F-B4DD-354BBDC70B1E}"/>
    <dgm:cxn modelId="{5B9D3247-8334-424D-AFBB-184203A6CFC1}" type="presOf" srcId="{9BF1C6E4-9509-4E71-A8A9-57A207D27018}" destId="{46A61006-B0C1-4A7A-ACD6-944AFD2E739A}" srcOrd="0" destOrd="0" presId="urn:microsoft.com/office/officeart/2016/7/layout/VerticalHollowActionList"/>
    <dgm:cxn modelId="{276C6D4F-C119-4443-9AAA-EE1830B945CD}" srcId="{84D400FF-FD6E-4EC9-807B-5F9756DB9180}" destId="{51BC60C0-D2A3-4902-859A-89CB9B190A7F}" srcOrd="0" destOrd="0" parTransId="{A5CE37E7-C8EF-48B5-BF07-47E598906A23}" sibTransId="{F15F9711-3B09-4335-BD0C-554BC273728A}"/>
    <dgm:cxn modelId="{986D7F70-B2F7-4CAC-BC64-6F36B4F3F8C8}" type="presOf" srcId="{643F0870-56D1-4CA8-880F-445A7C96C277}" destId="{3E3ACFBB-2C64-4705-BBAF-1DA1CCBF0AD0}" srcOrd="0" destOrd="0" presId="urn:microsoft.com/office/officeart/2016/7/layout/VerticalHollowActionList"/>
    <dgm:cxn modelId="{F20C3F71-9148-47C4-B09B-A28224AB8625}" srcId="{73714C11-3D78-4B33-AF94-C328FFAF0EA3}" destId="{E2CD73BC-66D0-4C06-B993-69D07FC78208}" srcOrd="5" destOrd="0" parTransId="{33218653-5D5F-4F95-A7A6-2ADF0E02E6FA}" sibTransId="{084B8EF0-A333-407A-888F-F2137D120A01}"/>
    <dgm:cxn modelId="{DC50FB53-FE35-4FB2-8ECB-21730622089F}" srcId="{73714C11-3D78-4B33-AF94-C328FFAF0EA3}" destId="{9BF1C6E4-9509-4E71-A8A9-57A207D27018}" srcOrd="3" destOrd="0" parTransId="{9CED97D5-85EC-43CF-9A64-C505B57F18E7}" sibTransId="{A67A837E-ED22-46FE-9C6B-B200A55E45A8}"/>
    <dgm:cxn modelId="{F2C2E575-0389-4A12-92F8-985B957C15D9}" type="presOf" srcId="{1DC3BB74-DBAE-467C-B5BC-A4A77DB21E5F}" destId="{F67B4636-4E20-4B0E-AD77-7378F068C465}" srcOrd="0" destOrd="0" presId="urn:microsoft.com/office/officeart/2016/7/layout/VerticalHollowActionList"/>
    <dgm:cxn modelId="{A39559A1-649E-447A-8401-6747D4F52E0A}" srcId="{E2CD73BC-66D0-4C06-B993-69D07FC78208}" destId="{378D3CD2-BA86-4B9F-9B87-1205E493722F}" srcOrd="0" destOrd="0" parTransId="{75B2399D-6A2F-4139-9F91-21BB87EB9E07}" sibTransId="{9576D520-E620-4779-9F9F-85CE9CAB213B}"/>
    <dgm:cxn modelId="{BBA9CFB1-F0AC-46A0-A71C-6AA23C6E9B48}" type="presOf" srcId="{9CCE038D-5050-49D5-A019-D91E78FF99FD}" destId="{079ED56E-268B-4BE9-8617-3CA1264F8FD0}" srcOrd="0" destOrd="0" presId="urn:microsoft.com/office/officeart/2016/7/layout/VerticalHollowActionList"/>
    <dgm:cxn modelId="{DDF062B2-E4D7-49EF-ADFF-AC1D79636947}" type="presOf" srcId="{6DEF49DF-87DE-4F06-A907-817EDA11749B}" destId="{A40C7655-B53C-42E6-8151-3F856BCCFC6E}" srcOrd="0" destOrd="0" presId="urn:microsoft.com/office/officeart/2016/7/layout/VerticalHollowActionList"/>
    <dgm:cxn modelId="{683118B6-9B52-47B9-89CB-F466FE5DD9E0}" type="presOf" srcId="{1A48602D-CA78-4202-BDB6-475E2A054C7C}" destId="{34CFF3B0-B7E9-4FA2-98BD-2D66E7DAE2B6}" srcOrd="0" destOrd="0" presId="urn:microsoft.com/office/officeart/2016/7/layout/VerticalHollowActionList"/>
    <dgm:cxn modelId="{1864E7CA-1E6C-4368-946D-792D68D14C0F}" srcId="{73714C11-3D78-4B33-AF94-C328FFAF0EA3}" destId="{643F0870-56D1-4CA8-880F-445A7C96C277}" srcOrd="0" destOrd="0" parTransId="{52436E3C-A034-4A67-9454-53219F784B11}" sibTransId="{6F74F49F-6A00-41B6-B2E9-C431D3DD1B20}"/>
    <dgm:cxn modelId="{C9CDC3D8-7993-44A1-A2D3-1006B4E047DF}" srcId="{9BF1C6E4-9509-4E71-A8A9-57A207D27018}" destId="{E85A1DC8-E619-4108-B1F7-D1C81C751831}" srcOrd="0" destOrd="0" parTransId="{D8B90276-0975-4DDE-A66C-ADF54F52C5CA}" sibTransId="{50A2AC56-96E2-4434-A5CB-BF573D5960C4}"/>
    <dgm:cxn modelId="{B8AC43E9-915C-4432-BA7C-0E5627FB05CB}" type="presOf" srcId="{E85A1DC8-E619-4108-B1F7-D1C81C751831}" destId="{1A9900AB-7291-4FC2-9831-BF817A632016}" srcOrd="0" destOrd="0" presId="urn:microsoft.com/office/officeart/2016/7/layout/VerticalHollowActionList"/>
    <dgm:cxn modelId="{46B27DF7-91F0-48B6-8FE6-C938920C7A97}" type="presOf" srcId="{73714C11-3D78-4B33-AF94-C328FFAF0EA3}" destId="{36151FB1-8300-416C-8E24-FE881B9FA1D4}" srcOrd="0" destOrd="0" presId="urn:microsoft.com/office/officeart/2016/7/layout/VerticalHollowActionList"/>
    <dgm:cxn modelId="{197532FB-2536-4A5C-8E3F-554593CB1839}" type="presOf" srcId="{BA92319B-ECBC-45E9-BD3A-8ED569FC4D39}" destId="{6B9A9052-DA83-4528-9A05-C440F063CF59}" srcOrd="0" destOrd="0" presId="urn:microsoft.com/office/officeart/2016/7/layout/VerticalHollowActionList"/>
    <dgm:cxn modelId="{42B689FB-DB84-49A5-80C5-D74AF60FB5B6}" srcId="{73714C11-3D78-4B33-AF94-C328FFAF0EA3}" destId="{6DEF49DF-87DE-4F06-A907-817EDA11749B}" srcOrd="2" destOrd="0" parTransId="{0A634259-806B-4A06-9104-D9CEB07400B8}" sibTransId="{3519A314-69AF-4A07-A967-9D23687F246C}"/>
    <dgm:cxn modelId="{418BE5FF-79FA-4F2A-8209-90269BA79B21}" srcId="{6DEF49DF-87DE-4F06-A907-817EDA11749B}" destId="{1A48602D-CA78-4202-BDB6-475E2A054C7C}" srcOrd="0" destOrd="0" parTransId="{D80D5558-2B5B-4A68-ADD4-8762E5645411}" sibTransId="{8610B64E-2BCB-49E3-ACED-3331B3DED68E}"/>
    <dgm:cxn modelId="{2D2DB758-75E9-4A5E-A968-46EDF5BB0859}" type="presParOf" srcId="{36151FB1-8300-416C-8E24-FE881B9FA1D4}" destId="{A2E8CA55-6DFE-4648-85B1-EC336581B929}" srcOrd="0" destOrd="0" presId="urn:microsoft.com/office/officeart/2016/7/layout/VerticalHollowActionList"/>
    <dgm:cxn modelId="{461288B5-65CF-4D50-BC43-103BC024E727}" type="presParOf" srcId="{A2E8CA55-6DFE-4648-85B1-EC336581B929}" destId="{3E3ACFBB-2C64-4705-BBAF-1DA1CCBF0AD0}" srcOrd="0" destOrd="0" presId="urn:microsoft.com/office/officeart/2016/7/layout/VerticalHollowActionList"/>
    <dgm:cxn modelId="{4CF3CC29-EBB9-4EDB-8C83-112BD2CCBAF6}" type="presParOf" srcId="{A2E8CA55-6DFE-4648-85B1-EC336581B929}" destId="{6B9A9052-DA83-4528-9A05-C440F063CF59}" srcOrd="1" destOrd="0" presId="urn:microsoft.com/office/officeart/2016/7/layout/VerticalHollowActionList"/>
    <dgm:cxn modelId="{0D1B9882-89EB-43A4-9D0B-F71219D30B30}" type="presParOf" srcId="{36151FB1-8300-416C-8E24-FE881B9FA1D4}" destId="{D63A6DB1-3A5F-48DD-88A9-B050AAAAEDAE}" srcOrd="1" destOrd="0" presId="urn:microsoft.com/office/officeart/2016/7/layout/VerticalHollowActionList"/>
    <dgm:cxn modelId="{13B10EA7-8BAC-4C11-9BE1-06A913D1CEF9}" type="presParOf" srcId="{36151FB1-8300-416C-8E24-FE881B9FA1D4}" destId="{B753CC8A-B194-49C5-8655-49BDCBA7D92E}" srcOrd="2" destOrd="0" presId="urn:microsoft.com/office/officeart/2016/7/layout/VerticalHollowActionList"/>
    <dgm:cxn modelId="{2A8F6568-E2B9-4EF1-9B36-A3C817A6C819}" type="presParOf" srcId="{B753CC8A-B194-49C5-8655-49BDCBA7D92E}" destId="{F67B4636-4E20-4B0E-AD77-7378F068C465}" srcOrd="0" destOrd="0" presId="urn:microsoft.com/office/officeart/2016/7/layout/VerticalHollowActionList"/>
    <dgm:cxn modelId="{3FD2C594-C1E0-41C8-8330-31C869E686DD}" type="presParOf" srcId="{B753CC8A-B194-49C5-8655-49BDCBA7D92E}" destId="{079ED56E-268B-4BE9-8617-3CA1264F8FD0}" srcOrd="1" destOrd="0" presId="urn:microsoft.com/office/officeart/2016/7/layout/VerticalHollowActionList"/>
    <dgm:cxn modelId="{8C5D7B04-00C4-40A2-A064-300EB13F654A}" type="presParOf" srcId="{36151FB1-8300-416C-8E24-FE881B9FA1D4}" destId="{525C0F86-F95E-4819-B9DD-70C6635A706F}" srcOrd="3" destOrd="0" presId="urn:microsoft.com/office/officeart/2016/7/layout/VerticalHollowActionList"/>
    <dgm:cxn modelId="{B8B9DBB2-D38D-48DD-8B93-B8E5933F939F}" type="presParOf" srcId="{36151FB1-8300-416C-8E24-FE881B9FA1D4}" destId="{20D68D96-10F3-49E4-957F-F16A8D1CC873}" srcOrd="4" destOrd="0" presId="urn:microsoft.com/office/officeart/2016/7/layout/VerticalHollowActionList"/>
    <dgm:cxn modelId="{56F2C0EE-6EEF-4E74-8A62-FB5E2F5D2A2C}" type="presParOf" srcId="{20D68D96-10F3-49E4-957F-F16A8D1CC873}" destId="{A40C7655-B53C-42E6-8151-3F856BCCFC6E}" srcOrd="0" destOrd="0" presId="urn:microsoft.com/office/officeart/2016/7/layout/VerticalHollowActionList"/>
    <dgm:cxn modelId="{7FCA14A6-7664-45FE-A1D5-C7E0105D31F6}" type="presParOf" srcId="{20D68D96-10F3-49E4-957F-F16A8D1CC873}" destId="{34CFF3B0-B7E9-4FA2-98BD-2D66E7DAE2B6}" srcOrd="1" destOrd="0" presId="urn:microsoft.com/office/officeart/2016/7/layout/VerticalHollowActionList"/>
    <dgm:cxn modelId="{3F5B9259-3A2C-46FC-A142-7407AFF4F5C5}" type="presParOf" srcId="{36151FB1-8300-416C-8E24-FE881B9FA1D4}" destId="{C16330C1-2735-4FCB-B562-4F410A728553}" srcOrd="5" destOrd="0" presId="urn:microsoft.com/office/officeart/2016/7/layout/VerticalHollowActionList"/>
    <dgm:cxn modelId="{87CD6E7B-CA94-4FF5-B320-36AB6C194B47}" type="presParOf" srcId="{36151FB1-8300-416C-8E24-FE881B9FA1D4}" destId="{FA8ED762-10DE-4397-BC2D-CE2805B15728}" srcOrd="6" destOrd="0" presId="urn:microsoft.com/office/officeart/2016/7/layout/VerticalHollowActionList"/>
    <dgm:cxn modelId="{6BB63D27-C878-4029-9DEE-12E1B9E44722}" type="presParOf" srcId="{FA8ED762-10DE-4397-BC2D-CE2805B15728}" destId="{46A61006-B0C1-4A7A-ACD6-944AFD2E739A}" srcOrd="0" destOrd="0" presId="urn:microsoft.com/office/officeart/2016/7/layout/VerticalHollowActionList"/>
    <dgm:cxn modelId="{3B714202-2B3A-4CA0-8C46-DCBBBF95D49B}" type="presParOf" srcId="{FA8ED762-10DE-4397-BC2D-CE2805B15728}" destId="{1A9900AB-7291-4FC2-9831-BF817A632016}" srcOrd="1" destOrd="0" presId="urn:microsoft.com/office/officeart/2016/7/layout/VerticalHollowActionList"/>
    <dgm:cxn modelId="{659D18DF-8546-4E2C-939D-10D0D9376A76}" type="presParOf" srcId="{36151FB1-8300-416C-8E24-FE881B9FA1D4}" destId="{9197B92E-B44E-4976-B3BA-B64BF45FEEA7}" srcOrd="7" destOrd="0" presId="urn:microsoft.com/office/officeart/2016/7/layout/VerticalHollowActionList"/>
    <dgm:cxn modelId="{66752FDC-8125-4560-962D-E3C7C762F88E}" type="presParOf" srcId="{36151FB1-8300-416C-8E24-FE881B9FA1D4}" destId="{38AE93FB-88B0-4639-A776-28EC47C62C63}" srcOrd="8" destOrd="0" presId="urn:microsoft.com/office/officeart/2016/7/layout/VerticalHollowActionList"/>
    <dgm:cxn modelId="{F0CF70C7-DBB0-4F94-AFF5-2F17EF726F72}" type="presParOf" srcId="{38AE93FB-88B0-4639-A776-28EC47C62C63}" destId="{0990ED1A-2ADA-4F0D-86EA-5707BD6F2E3F}" srcOrd="0" destOrd="0" presId="urn:microsoft.com/office/officeart/2016/7/layout/VerticalHollowActionList"/>
    <dgm:cxn modelId="{31DF24A8-337E-473A-878F-68AD90937594}" type="presParOf" srcId="{38AE93FB-88B0-4639-A776-28EC47C62C63}" destId="{3D84D812-84CA-4DC6-9060-44BB6CA958AF}" srcOrd="1" destOrd="0" presId="urn:microsoft.com/office/officeart/2016/7/layout/VerticalHollowActionList"/>
    <dgm:cxn modelId="{353E625F-3B47-403D-B6B1-23C88908441A}" type="presParOf" srcId="{36151FB1-8300-416C-8E24-FE881B9FA1D4}" destId="{F8F7DAA8-F889-47E7-9D79-66F0DEBEDF75}" srcOrd="9" destOrd="0" presId="urn:microsoft.com/office/officeart/2016/7/layout/VerticalHollowActionList"/>
    <dgm:cxn modelId="{CBD26834-E0CC-4CCB-BBDA-69A4880F133D}" type="presParOf" srcId="{36151FB1-8300-416C-8E24-FE881B9FA1D4}" destId="{56DB2F9A-A4A1-4652-8147-CA2A48F36CDE}" srcOrd="10" destOrd="0" presId="urn:microsoft.com/office/officeart/2016/7/layout/VerticalHollowActionList"/>
    <dgm:cxn modelId="{240ED522-6182-4BB7-8F19-58B5C1E1B987}" type="presParOf" srcId="{56DB2F9A-A4A1-4652-8147-CA2A48F36CDE}" destId="{3FB25EFE-D888-4C88-94F8-B5058421F903}" srcOrd="0" destOrd="0" presId="urn:microsoft.com/office/officeart/2016/7/layout/VerticalHollowActionList"/>
    <dgm:cxn modelId="{FB1949F8-00F0-43F0-AD4E-DD7D3090A529}" type="presParOf" srcId="{56DB2F9A-A4A1-4652-8147-CA2A48F36CDE}" destId="{9DA992CF-6674-46CE-BA62-253A87F059B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6CC7E-9A21-4D15-8EA1-92E4DE09456A}" type="doc">
      <dgm:prSet loTypeId="urn:microsoft.com/office/officeart/2016/7/layout/VerticalHollowActionList" loCatId="List" qsTypeId="urn:microsoft.com/office/officeart/2005/8/quickstyle/simple4" qsCatId="simple" csTypeId="urn:microsoft.com/office/officeart/2005/8/colors/colorful5" csCatId="colorful" phldr="1"/>
      <dgm:spPr/>
      <dgm:t>
        <a:bodyPr/>
        <a:lstStyle/>
        <a:p>
          <a:endParaRPr lang="en-US"/>
        </a:p>
      </dgm:t>
    </dgm:pt>
    <dgm:pt modelId="{C387A1DE-9347-4C09-82B9-D5FD0F7ED351}">
      <dgm:prSet custT="1"/>
      <dgm:spPr/>
      <dgm:t>
        <a:bodyPr/>
        <a:lstStyle/>
        <a:p>
          <a:r>
            <a:rPr lang="en-US" sz="2400" b="1" dirty="0"/>
            <a:t>Punctuation</a:t>
          </a:r>
        </a:p>
      </dgm:t>
    </dgm:pt>
    <dgm:pt modelId="{59EAABC9-1665-4757-BE76-12BCF057ACBA}" type="parTrans" cxnId="{66CAA3E0-8567-41B2-A158-04E84C8D019F}">
      <dgm:prSet/>
      <dgm:spPr/>
      <dgm:t>
        <a:bodyPr/>
        <a:lstStyle/>
        <a:p>
          <a:endParaRPr lang="en-US" sz="2400"/>
        </a:p>
      </dgm:t>
    </dgm:pt>
    <dgm:pt modelId="{1F4A1A20-A296-4F73-9A54-3492B1EE6227}" type="sibTrans" cxnId="{66CAA3E0-8567-41B2-A158-04E84C8D019F}">
      <dgm:prSet/>
      <dgm:spPr/>
      <dgm:t>
        <a:bodyPr/>
        <a:lstStyle/>
        <a:p>
          <a:endParaRPr lang="en-US"/>
        </a:p>
      </dgm:t>
    </dgm:pt>
    <dgm:pt modelId="{D7BEF4B4-1270-47A5-919A-CD13B52FF1CB}">
      <dgm:prSet custT="1"/>
      <dgm:spPr/>
      <dgm:t>
        <a:bodyPr/>
        <a:lstStyle/>
        <a:p>
          <a:r>
            <a:rPr lang="en-US" sz="2400" dirty="0"/>
            <a:t>Leave only one space after internal punctuation (commas, semi-colons, colons) and two spaces after closing punctuation (periods, exclamation points and question marks)</a:t>
          </a:r>
        </a:p>
      </dgm:t>
    </dgm:pt>
    <dgm:pt modelId="{8043F38C-7B4C-4FBD-8335-7DA416F1809F}" type="parTrans" cxnId="{8252BF90-5844-4FD6-A490-B5411EBBF9DB}">
      <dgm:prSet/>
      <dgm:spPr/>
      <dgm:t>
        <a:bodyPr/>
        <a:lstStyle/>
        <a:p>
          <a:endParaRPr lang="en-US" sz="2400"/>
        </a:p>
      </dgm:t>
    </dgm:pt>
    <dgm:pt modelId="{8FE9E59A-554D-428F-8CF6-8FF0A61D525A}" type="sibTrans" cxnId="{8252BF90-5844-4FD6-A490-B5411EBBF9DB}">
      <dgm:prSet/>
      <dgm:spPr/>
      <dgm:t>
        <a:bodyPr/>
        <a:lstStyle/>
        <a:p>
          <a:endParaRPr lang="en-US"/>
        </a:p>
      </dgm:t>
    </dgm:pt>
    <dgm:pt modelId="{B289CB5D-A72D-418B-B02A-4CDE2DE39DBE}">
      <dgm:prSet custT="1"/>
      <dgm:spPr/>
      <dgm:t>
        <a:bodyPr/>
        <a:lstStyle/>
        <a:p>
          <a:r>
            <a:rPr lang="en-US" sz="2400" b="1" dirty="0"/>
            <a:t>Italics</a:t>
          </a:r>
        </a:p>
      </dgm:t>
    </dgm:pt>
    <dgm:pt modelId="{16BD0556-56D9-4CA6-81C7-8E54351CA4F7}" type="parTrans" cxnId="{0FC678D5-B5E4-476C-BE21-6C54C492581B}">
      <dgm:prSet/>
      <dgm:spPr/>
      <dgm:t>
        <a:bodyPr/>
        <a:lstStyle/>
        <a:p>
          <a:endParaRPr lang="en-US" sz="2400"/>
        </a:p>
      </dgm:t>
    </dgm:pt>
    <dgm:pt modelId="{06CE71D9-1E15-49F0-89CB-BB6B929F6546}" type="sibTrans" cxnId="{0FC678D5-B5E4-476C-BE21-6C54C492581B}">
      <dgm:prSet/>
      <dgm:spPr/>
      <dgm:t>
        <a:bodyPr/>
        <a:lstStyle/>
        <a:p>
          <a:endParaRPr lang="en-US"/>
        </a:p>
      </dgm:t>
    </dgm:pt>
    <dgm:pt modelId="{B587F55E-AFAC-4AD5-9041-F3CB4A32BD80}">
      <dgm:prSet custT="1"/>
      <dgm:spPr/>
      <dgm:t>
        <a:bodyPr/>
        <a:lstStyle/>
        <a:p>
          <a:r>
            <a:rPr lang="en-US" sz="2400" dirty="0"/>
            <a:t>Use italics and proper capitalization for titles of works discussed</a:t>
          </a:r>
        </a:p>
      </dgm:t>
    </dgm:pt>
    <dgm:pt modelId="{7AA07A30-2223-4D13-90E3-CCAFCE0764DB}" type="parTrans" cxnId="{28815ED3-5E89-49AB-BAAA-6AE1A81867AF}">
      <dgm:prSet/>
      <dgm:spPr/>
      <dgm:t>
        <a:bodyPr/>
        <a:lstStyle/>
        <a:p>
          <a:endParaRPr lang="en-US" sz="2400"/>
        </a:p>
      </dgm:t>
    </dgm:pt>
    <dgm:pt modelId="{B961E5AE-807C-4760-A3BB-57D8BFB883EB}" type="sibTrans" cxnId="{28815ED3-5E89-49AB-BAAA-6AE1A81867AF}">
      <dgm:prSet/>
      <dgm:spPr/>
      <dgm:t>
        <a:bodyPr/>
        <a:lstStyle/>
        <a:p>
          <a:endParaRPr lang="en-US"/>
        </a:p>
      </dgm:t>
    </dgm:pt>
    <dgm:pt modelId="{50FCE648-33BC-494C-BC71-8D5D6ACDB082}">
      <dgm:prSet custT="1"/>
      <dgm:spPr/>
      <dgm:t>
        <a:bodyPr/>
        <a:lstStyle/>
        <a:p>
          <a:r>
            <a:rPr lang="en-US" sz="2400" b="1" dirty="0"/>
            <a:t>Citation info</a:t>
          </a:r>
        </a:p>
      </dgm:t>
    </dgm:pt>
    <dgm:pt modelId="{9CC7F2F6-D484-44D1-BB91-391D2C3CC801}" type="parTrans" cxnId="{9B317377-D3CE-4659-9B0D-2A75AAF87B54}">
      <dgm:prSet/>
      <dgm:spPr/>
      <dgm:t>
        <a:bodyPr/>
        <a:lstStyle/>
        <a:p>
          <a:endParaRPr lang="en-US" sz="2400"/>
        </a:p>
      </dgm:t>
    </dgm:pt>
    <dgm:pt modelId="{6D40C343-909D-42B1-B3BE-524501062D0E}" type="sibTrans" cxnId="{9B317377-D3CE-4659-9B0D-2A75AAF87B54}">
      <dgm:prSet/>
      <dgm:spPr/>
      <dgm:t>
        <a:bodyPr/>
        <a:lstStyle/>
        <a:p>
          <a:endParaRPr lang="en-US"/>
        </a:p>
      </dgm:t>
    </dgm:pt>
    <dgm:pt modelId="{25467229-E8A7-4BDC-A77D-E935C965C958}">
      <dgm:prSet custT="1"/>
      <dgm:spPr/>
      <dgm:t>
        <a:bodyPr/>
        <a:lstStyle/>
        <a:p>
          <a:r>
            <a:rPr lang="en-US" sz="2400" dirty="0"/>
            <a:t>Ensure that the information provided in the </a:t>
          </a:r>
          <a:r>
            <a:rPr lang="en-US" sz="2400" i="1" dirty="0"/>
            <a:t>in-text citation</a:t>
          </a:r>
          <a:r>
            <a:rPr lang="en-US" sz="2400" dirty="0"/>
            <a:t> is identical to the resources found on the Works Cited page</a:t>
          </a:r>
        </a:p>
      </dgm:t>
    </dgm:pt>
    <dgm:pt modelId="{FE795FB7-5B29-459F-9216-F935A93193B4}" type="parTrans" cxnId="{95EE1135-F034-4F99-8629-F99371F997DE}">
      <dgm:prSet/>
      <dgm:spPr/>
      <dgm:t>
        <a:bodyPr/>
        <a:lstStyle/>
        <a:p>
          <a:endParaRPr lang="en-US" sz="2400"/>
        </a:p>
      </dgm:t>
    </dgm:pt>
    <dgm:pt modelId="{478ECC77-9F8E-4BE4-92D1-C02342259919}" type="sibTrans" cxnId="{95EE1135-F034-4F99-8629-F99371F997DE}">
      <dgm:prSet/>
      <dgm:spPr/>
      <dgm:t>
        <a:bodyPr/>
        <a:lstStyle/>
        <a:p>
          <a:endParaRPr lang="en-US"/>
        </a:p>
      </dgm:t>
    </dgm:pt>
    <dgm:pt modelId="{BBB9FBF5-7A9C-4B08-BDE5-E51597D15309}">
      <dgm:prSet custT="1"/>
      <dgm:spPr/>
      <dgm:t>
        <a:bodyPr/>
        <a:lstStyle/>
        <a:p>
          <a:r>
            <a:rPr lang="en-US" sz="2400" b="1" dirty="0"/>
            <a:t>Print</a:t>
          </a:r>
        </a:p>
      </dgm:t>
    </dgm:pt>
    <dgm:pt modelId="{DFE99AE5-5225-4215-A8CA-9FAA8CA11E5B}" type="parTrans" cxnId="{FC686A03-B40A-435A-92C7-5251F92F5A6B}">
      <dgm:prSet/>
      <dgm:spPr/>
      <dgm:t>
        <a:bodyPr/>
        <a:lstStyle/>
        <a:p>
          <a:endParaRPr lang="en-US" sz="2400"/>
        </a:p>
      </dgm:t>
    </dgm:pt>
    <dgm:pt modelId="{CC4D0C6F-055D-4F7E-AAC8-BC851798E78C}" type="sibTrans" cxnId="{FC686A03-B40A-435A-92C7-5251F92F5A6B}">
      <dgm:prSet/>
      <dgm:spPr/>
      <dgm:t>
        <a:bodyPr/>
        <a:lstStyle/>
        <a:p>
          <a:endParaRPr lang="en-US"/>
        </a:p>
      </dgm:t>
    </dgm:pt>
    <dgm:pt modelId="{B5D807C1-8450-434E-9365-2F57970394DC}">
      <dgm:prSet custT="1"/>
      <dgm:spPr/>
      <dgm:t>
        <a:bodyPr/>
        <a:lstStyle/>
        <a:p>
          <a:r>
            <a:rPr lang="en-US" sz="2400" dirty="0"/>
            <a:t>Print on one side of the page only</a:t>
          </a:r>
        </a:p>
      </dgm:t>
    </dgm:pt>
    <dgm:pt modelId="{CE378DB6-45E6-48F0-B27D-D06EF1F8B1DD}" type="parTrans" cxnId="{D883A763-BB34-4FB3-BF6F-4BA36F76D6DB}">
      <dgm:prSet/>
      <dgm:spPr/>
      <dgm:t>
        <a:bodyPr/>
        <a:lstStyle/>
        <a:p>
          <a:endParaRPr lang="en-US" sz="2400"/>
        </a:p>
      </dgm:t>
    </dgm:pt>
    <dgm:pt modelId="{91FF8CBF-58AF-4D5F-BF36-FCED9E6332E8}" type="sibTrans" cxnId="{D883A763-BB34-4FB3-BF6F-4BA36F76D6DB}">
      <dgm:prSet/>
      <dgm:spPr/>
      <dgm:t>
        <a:bodyPr/>
        <a:lstStyle/>
        <a:p>
          <a:endParaRPr lang="en-US"/>
        </a:p>
      </dgm:t>
    </dgm:pt>
    <dgm:pt modelId="{BA517D9B-28A2-4156-A64E-35B7B18ADFF0}" type="pres">
      <dgm:prSet presAssocID="{8516CC7E-9A21-4D15-8EA1-92E4DE09456A}" presName="Name0" presStyleCnt="0">
        <dgm:presLayoutVars>
          <dgm:dir/>
          <dgm:animLvl val="lvl"/>
          <dgm:resizeHandles val="exact"/>
        </dgm:presLayoutVars>
      </dgm:prSet>
      <dgm:spPr/>
    </dgm:pt>
    <dgm:pt modelId="{6E56F186-8193-4B1A-82F0-38C465F1F4D9}" type="pres">
      <dgm:prSet presAssocID="{C387A1DE-9347-4C09-82B9-D5FD0F7ED351}" presName="linNode" presStyleCnt="0"/>
      <dgm:spPr/>
    </dgm:pt>
    <dgm:pt modelId="{6EC8357B-14FC-49A3-8005-110C8E85AF2E}" type="pres">
      <dgm:prSet presAssocID="{C387A1DE-9347-4C09-82B9-D5FD0F7ED351}" presName="parentText" presStyleLbl="solidFgAcc1" presStyleIdx="0" presStyleCnt="4" custScaleX="126651" custScaleY="164892">
        <dgm:presLayoutVars>
          <dgm:chMax val="1"/>
          <dgm:bulletEnabled/>
        </dgm:presLayoutVars>
      </dgm:prSet>
      <dgm:spPr/>
    </dgm:pt>
    <dgm:pt modelId="{4B55D2C4-A5D3-4D56-9B40-04727F2D1113}" type="pres">
      <dgm:prSet presAssocID="{C387A1DE-9347-4C09-82B9-D5FD0F7ED351}" presName="descendantText" presStyleLbl="alignNode1" presStyleIdx="0" presStyleCnt="4" custScaleY="164899" custLinFactNeighborX="0" custLinFactNeighborY="-475">
        <dgm:presLayoutVars>
          <dgm:bulletEnabled/>
        </dgm:presLayoutVars>
      </dgm:prSet>
      <dgm:spPr/>
    </dgm:pt>
    <dgm:pt modelId="{E855C7EE-5C7A-44C9-911B-0CB291C85516}" type="pres">
      <dgm:prSet presAssocID="{1F4A1A20-A296-4F73-9A54-3492B1EE6227}" presName="sp" presStyleCnt="0"/>
      <dgm:spPr/>
    </dgm:pt>
    <dgm:pt modelId="{3FBB6A93-F29D-474F-A37E-66585B82ED0A}" type="pres">
      <dgm:prSet presAssocID="{B289CB5D-A72D-418B-B02A-4CDE2DE39DBE}" presName="linNode" presStyleCnt="0"/>
      <dgm:spPr/>
    </dgm:pt>
    <dgm:pt modelId="{B0C61857-D8FE-43AC-921D-754011928FAE}" type="pres">
      <dgm:prSet presAssocID="{B289CB5D-A72D-418B-B02A-4CDE2DE39DBE}" presName="parentText" presStyleLbl="solidFgAcc1" presStyleIdx="1" presStyleCnt="4" custScaleX="131590" custScaleY="87437">
        <dgm:presLayoutVars>
          <dgm:chMax val="1"/>
          <dgm:bulletEnabled/>
        </dgm:presLayoutVars>
      </dgm:prSet>
      <dgm:spPr/>
    </dgm:pt>
    <dgm:pt modelId="{0BEF6910-3E9F-40C2-ACA3-94058445C81E}" type="pres">
      <dgm:prSet presAssocID="{B289CB5D-A72D-418B-B02A-4CDE2DE39DBE}" presName="descendantText" presStyleLbl="alignNode1" presStyleIdx="1" presStyleCnt="4" custScaleX="103851" custScaleY="94380">
        <dgm:presLayoutVars>
          <dgm:bulletEnabled/>
        </dgm:presLayoutVars>
      </dgm:prSet>
      <dgm:spPr/>
    </dgm:pt>
    <dgm:pt modelId="{DB464F80-99A2-4DD2-AE2B-BA246F54CD91}" type="pres">
      <dgm:prSet presAssocID="{06CE71D9-1E15-49F0-89CB-BB6B929F6546}" presName="sp" presStyleCnt="0"/>
      <dgm:spPr/>
    </dgm:pt>
    <dgm:pt modelId="{1ADCF035-FA41-4FDE-A30D-2BE073D4EE30}" type="pres">
      <dgm:prSet presAssocID="{50FCE648-33BC-494C-BC71-8D5D6ACDB082}" presName="linNode" presStyleCnt="0"/>
      <dgm:spPr/>
    </dgm:pt>
    <dgm:pt modelId="{DE3768A9-2EE1-418F-A809-0D298A5F9A79}" type="pres">
      <dgm:prSet presAssocID="{50FCE648-33BC-494C-BC71-8D5D6ACDB082}" presName="parentText" presStyleLbl="solidFgAcc1" presStyleIdx="2" presStyleCnt="4" custScaleX="131104" custScaleY="146595" custLinFactNeighborX="-442" custLinFactNeighborY="-5699">
        <dgm:presLayoutVars>
          <dgm:chMax val="1"/>
          <dgm:bulletEnabled/>
        </dgm:presLayoutVars>
      </dgm:prSet>
      <dgm:spPr/>
    </dgm:pt>
    <dgm:pt modelId="{4C57C5C0-AF06-4177-A791-91B6AAF8B4EF}" type="pres">
      <dgm:prSet presAssocID="{50FCE648-33BC-494C-BC71-8D5D6ACDB082}" presName="descendantText" presStyleLbl="alignNode1" presStyleIdx="2" presStyleCnt="4" custScaleX="102957" custScaleY="147707" custLinFactNeighborX="4871" custLinFactNeighborY="-3606">
        <dgm:presLayoutVars>
          <dgm:bulletEnabled/>
        </dgm:presLayoutVars>
      </dgm:prSet>
      <dgm:spPr/>
    </dgm:pt>
    <dgm:pt modelId="{CA7084EE-77F0-4983-8C2A-7E8CF3AF6E85}" type="pres">
      <dgm:prSet presAssocID="{6D40C343-909D-42B1-B3BE-524501062D0E}" presName="sp" presStyleCnt="0"/>
      <dgm:spPr/>
    </dgm:pt>
    <dgm:pt modelId="{1A7BE913-A976-4DB8-B5D5-7454802F3F03}" type="pres">
      <dgm:prSet presAssocID="{BBB9FBF5-7A9C-4B08-BDE5-E51597D15309}" presName="linNode" presStyleCnt="0"/>
      <dgm:spPr/>
    </dgm:pt>
    <dgm:pt modelId="{A178C445-0CCD-498D-A302-8E17DC5A3A0B}" type="pres">
      <dgm:prSet presAssocID="{BBB9FBF5-7A9C-4B08-BDE5-E51597D15309}" presName="parentText" presStyleLbl="solidFgAcc1" presStyleIdx="3" presStyleCnt="4" custScaleX="152060" custScaleY="61871" custLinFactNeighborX="171" custLinFactNeighborY="2691">
        <dgm:presLayoutVars>
          <dgm:chMax val="1"/>
          <dgm:bulletEnabled/>
        </dgm:presLayoutVars>
      </dgm:prSet>
      <dgm:spPr/>
    </dgm:pt>
    <dgm:pt modelId="{1DBF07F3-79CA-4919-8E4B-9FC15FD4652C}" type="pres">
      <dgm:prSet presAssocID="{BBB9FBF5-7A9C-4B08-BDE5-E51597D15309}" presName="descendantText" presStyleLbl="alignNode1" presStyleIdx="3" presStyleCnt="4" custScaleX="120854" custScaleY="56253" custLinFactNeighborX="823" custLinFactNeighborY="2900">
        <dgm:presLayoutVars>
          <dgm:bulletEnabled/>
        </dgm:presLayoutVars>
      </dgm:prSet>
      <dgm:spPr/>
    </dgm:pt>
  </dgm:ptLst>
  <dgm:cxnLst>
    <dgm:cxn modelId="{B2921900-DB3C-44F4-AE48-54C8F250FC10}" type="presOf" srcId="{B289CB5D-A72D-418B-B02A-4CDE2DE39DBE}" destId="{B0C61857-D8FE-43AC-921D-754011928FAE}" srcOrd="0" destOrd="0" presId="urn:microsoft.com/office/officeart/2016/7/layout/VerticalHollowActionList"/>
    <dgm:cxn modelId="{FC686A03-B40A-435A-92C7-5251F92F5A6B}" srcId="{8516CC7E-9A21-4D15-8EA1-92E4DE09456A}" destId="{BBB9FBF5-7A9C-4B08-BDE5-E51597D15309}" srcOrd="3" destOrd="0" parTransId="{DFE99AE5-5225-4215-A8CA-9FAA8CA11E5B}" sibTransId="{CC4D0C6F-055D-4F7E-AAC8-BC851798E78C}"/>
    <dgm:cxn modelId="{75B79224-460B-44B7-ADEF-0F320DAA1C90}" type="presOf" srcId="{B5D807C1-8450-434E-9365-2F57970394DC}" destId="{1DBF07F3-79CA-4919-8E4B-9FC15FD4652C}" srcOrd="0" destOrd="0" presId="urn:microsoft.com/office/officeart/2016/7/layout/VerticalHollowActionList"/>
    <dgm:cxn modelId="{95EE1135-F034-4F99-8629-F99371F997DE}" srcId="{50FCE648-33BC-494C-BC71-8D5D6ACDB082}" destId="{25467229-E8A7-4BDC-A77D-E935C965C958}" srcOrd="0" destOrd="0" parTransId="{FE795FB7-5B29-459F-9216-F935A93193B4}" sibTransId="{478ECC77-9F8E-4BE4-92D1-C02342259919}"/>
    <dgm:cxn modelId="{D883A763-BB34-4FB3-BF6F-4BA36F76D6DB}" srcId="{BBB9FBF5-7A9C-4B08-BDE5-E51597D15309}" destId="{B5D807C1-8450-434E-9365-2F57970394DC}" srcOrd="0" destOrd="0" parTransId="{CE378DB6-45E6-48F0-B27D-D06EF1F8B1DD}" sibTransId="{91FF8CBF-58AF-4D5F-BF36-FCED9E6332E8}"/>
    <dgm:cxn modelId="{5A2D5E77-4C02-4DB5-9CAE-DB8B69AEECDD}" type="presOf" srcId="{B587F55E-AFAC-4AD5-9041-F3CB4A32BD80}" destId="{0BEF6910-3E9F-40C2-ACA3-94058445C81E}" srcOrd="0" destOrd="0" presId="urn:microsoft.com/office/officeart/2016/7/layout/VerticalHollowActionList"/>
    <dgm:cxn modelId="{C1606E57-2438-4271-A7FB-380F172B2732}" type="presOf" srcId="{25467229-E8A7-4BDC-A77D-E935C965C958}" destId="{4C57C5C0-AF06-4177-A791-91B6AAF8B4EF}" srcOrd="0" destOrd="0" presId="urn:microsoft.com/office/officeart/2016/7/layout/VerticalHollowActionList"/>
    <dgm:cxn modelId="{9B317377-D3CE-4659-9B0D-2A75AAF87B54}" srcId="{8516CC7E-9A21-4D15-8EA1-92E4DE09456A}" destId="{50FCE648-33BC-494C-BC71-8D5D6ACDB082}" srcOrd="2" destOrd="0" parTransId="{9CC7F2F6-D484-44D1-BB91-391D2C3CC801}" sibTransId="{6D40C343-909D-42B1-B3BE-524501062D0E}"/>
    <dgm:cxn modelId="{F5752A83-9558-47B4-ABA9-DB8E91E4B416}" type="presOf" srcId="{C387A1DE-9347-4C09-82B9-D5FD0F7ED351}" destId="{6EC8357B-14FC-49A3-8005-110C8E85AF2E}" srcOrd="0" destOrd="0" presId="urn:microsoft.com/office/officeart/2016/7/layout/VerticalHollowActionList"/>
    <dgm:cxn modelId="{2192E78F-9F9E-4293-B016-A887DF0D7D7A}" type="presOf" srcId="{D7BEF4B4-1270-47A5-919A-CD13B52FF1CB}" destId="{4B55D2C4-A5D3-4D56-9B40-04727F2D1113}" srcOrd="0" destOrd="0" presId="urn:microsoft.com/office/officeart/2016/7/layout/VerticalHollowActionList"/>
    <dgm:cxn modelId="{8252BF90-5844-4FD6-A490-B5411EBBF9DB}" srcId="{C387A1DE-9347-4C09-82B9-D5FD0F7ED351}" destId="{D7BEF4B4-1270-47A5-919A-CD13B52FF1CB}" srcOrd="0" destOrd="0" parTransId="{8043F38C-7B4C-4FBD-8335-7DA416F1809F}" sibTransId="{8FE9E59A-554D-428F-8CF6-8FF0A61D525A}"/>
    <dgm:cxn modelId="{D89124A6-DA95-4F97-B957-96CD88EB213A}" type="presOf" srcId="{50FCE648-33BC-494C-BC71-8D5D6ACDB082}" destId="{DE3768A9-2EE1-418F-A809-0D298A5F9A79}" srcOrd="0" destOrd="0" presId="urn:microsoft.com/office/officeart/2016/7/layout/VerticalHollowActionList"/>
    <dgm:cxn modelId="{8FFFC5B3-5645-4C00-BDAC-EE683FF22456}" type="presOf" srcId="{BBB9FBF5-7A9C-4B08-BDE5-E51597D15309}" destId="{A178C445-0CCD-498D-A302-8E17DC5A3A0B}" srcOrd="0" destOrd="0" presId="urn:microsoft.com/office/officeart/2016/7/layout/VerticalHollowActionList"/>
    <dgm:cxn modelId="{28815ED3-5E89-49AB-BAAA-6AE1A81867AF}" srcId="{B289CB5D-A72D-418B-B02A-4CDE2DE39DBE}" destId="{B587F55E-AFAC-4AD5-9041-F3CB4A32BD80}" srcOrd="0" destOrd="0" parTransId="{7AA07A30-2223-4D13-90E3-CCAFCE0764DB}" sibTransId="{B961E5AE-807C-4760-A3BB-57D8BFB883EB}"/>
    <dgm:cxn modelId="{0FC678D5-B5E4-476C-BE21-6C54C492581B}" srcId="{8516CC7E-9A21-4D15-8EA1-92E4DE09456A}" destId="{B289CB5D-A72D-418B-B02A-4CDE2DE39DBE}" srcOrd="1" destOrd="0" parTransId="{16BD0556-56D9-4CA6-81C7-8E54351CA4F7}" sibTransId="{06CE71D9-1E15-49F0-89CB-BB6B929F6546}"/>
    <dgm:cxn modelId="{66CAA3E0-8567-41B2-A158-04E84C8D019F}" srcId="{8516CC7E-9A21-4D15-8EA1-92E4DE09456A}" destId="{C387A1DE-9347-4C09-82B9-D5FD0F7ED351}" srcOrd="0" destOrd="0" parTransId="{59EAABC9-1665-4757-BE76-12BCF057ACBA}" sibTransId="{1F4A1A20-A296-4F73-9A54-3492B1EE6227}"/>
    <dgm:cxn modelId="{6CB9BDFD-0A6F-4C83-B59E-4B2CC31A8C09}" type="presOf" srcId="{8516CC7E-9A21-4D15-8EA1-92E4DE09456A}" destId="{BA517D9B-28A2-4156-A64E-35B7B18ADFF0}" srcOrd="0" destOrd="0" presId="urn:microsoft.com/office/officeart/2016/7/layout/VerticalHollowActionList"/>
    <dgm:cxn modelId="{40B9C505-FD89-4ED2-8BA0-45BE096AD808}" type="presParOf" srcId="{BA517D9B-28A2-4156-A64E-35B7B18ADFF0}" destId="{6E56F186-8193-4B1A-82F0-38C465F1F4D9}" srcOrd="0" destOrd="0" presId="urn:microsoft.com/office/officeart/2016/7/layout/VerticalHollowActionList"/>
    <dgm:cxn modelId="{2AE59C54-9C8C-4CA6-990C-F21C6188FC5A}" type="presParOf" srcId="{6E56F186-8193-4B1A-82F0-38C465F1F4D9}" destId="{6EC8357B-14FC-49A3-8005-110C8E85AF2E}" srcOrd="0" destOrd="0" presId="urn:microsoft.com/office/officeart/2016/7/layout/VerticalHollowActionList"/>
    <dgm:cxn modelId="{F0C4A8CC-7A85-4087-A863-5216660E4A25}" type="presParOf" srcId="{6E56F186-8193-4B1A-82F0-38C465F1F4D9}" destId="{4B55D2C4-A5D3-4D56-9B40-04727F2D1113}" srcOrd="1" destOrd="0" presId="urn:microsoft.com/office/officeart/2016/7/layout/VerticalHollowActionList"/>
    <dgm:cxn modelId="{D0241407-1B71-4E16-BECF-1A46C859EE7C}" type="presParOf" srcId="{BA517D9B-28A2-4156-A64E-35B7B18ADFF0}" destId="{E855C7EE-5C7A-44C9-911B-0CB291C85516}" srcOrd="1" destOrd="0" presId="urn:microsoft.com/office/officeart/2016/7/layout/VerticalHollowActionList"/>
    <dgm:cxn modelId="{02FAA577-38D0-4AE2-8EBF-50C28F5DF07C}" type="presParOf" srcId="{BA517D9B-28A2-4156-A64E-35B7B18ADFF0}" destId="{3FBB6A93-F29D-474F-A37E-66585B82ED0A}" srcOrd="2" destOrd="0" presId="urn:microsoft.com/office/officeart/2016/7/layout/VerticalHollowActionList"/>
    <dgm:cxn modelId="{1F9F2D18-2518-4B3A-ACA4-A89C726E59DB}" type="presParOf" srcId="{3FBB6A93-F29D-474F-A37E-66585B82ED0A}" destId="{B0C61857-D8FE-43AC-921D-754011928FAE}" srcOrd="0" destOrd="0" presId="urn:microsoft.com/office/officeart/2016/7/layout/VerticalHollowActionList"/>
    <dgm:cxn modelId="{2309A435-E813-41E6-9E94-D390B05A0C9B}" type="presParOf" srcId="{3FBB6A93-F29D-474F-A37E-66585B82ED0A}" destId="{0BEF6910-3E9F-40C2-ACA3-94058445C81E}" srcOrd="1" destOrd="0" presId="urn:microsoft.com/office/officeart/2016/7/layout/VerticalHollowActionList"/>
    <dgm:cxn modelId="{F71047A4-3A5C-4F95-951E-0490BEA41383}" type="presParOf" srcId="{BA517D9B-28A2-4156-A64E-35B7B18ADFF0}" destId="{DB464F80-99A2-4DD2-AE2B-BA246F54CD91}" srcOrd="3" destOrd="0" presId="urn:microsoft.com/office/officeart/2016/7/layout/VerticalHollowActionList"/>
    <dgm:cxn modelId="{65C2306D-B254-4519-A741-B4D6E8DF365B}" type="presParOf" srcId="{BA517D9B-28A2-4156-A64E-35B7B18ADFF0}" destId="{1ADCF035-FA41-4FDE-A30D-2BE073D4EE30}" srcOrd="4" destOrd="0" presId="urn:microsoft.com/office/officeart/2016/7/layout/VerticalHollowActionList"/>
    <dgm:cxn modelId="{2FA0E9C6-4F5C-4C1C-BA69-E7F52609BF66}" type="presParOf" srcId="{1ADCF035-FA41-4FDE-A30D-2BE073D4EE30}" destId="{DE3768A9-2EE1-418F-A809-0D298A5F9A79}" srcOrd="0" destOrd="0" presId="urn:microsoft.com/office/officeart/2016/7/layout/VerticalHollowActionList"/>
    <dgm:cxn modelId="{D91E21AC-0FCF-4AC4-AA5B-EAC747BBEB17}" type="presParOf" srcId="{1ADCF035-FA41-4FDE-A30D-2BE073D4EE30}" destId="{4C57C5C0-AF06-4177-A791-91B6AAF8B4EF}" srcOrd="1" destOrd="0" presId="urn:microsoft.com/office/officeart/2016/7/layout/VerticalHollowActionList"/>
    <dgm:cxn modelId="{45C16515-D292-4C63-ABDB-DCB975C603C1}" type="presParOf" srcId="{BA517D9B-28A2-4156-A64E-35B7B18ADFF0}" destId="{CA7084EE-77F0-4983-8C2A-7E8CF3AF6E85}" srcOrd="5" destOrd="0" presId="urn:microsoft.com/office/officeart/2016/7/layout/VerticalHollowActionList"/>
    <dgm:cxn modelId="{A4B02385-9C34-4F95-9B3A-1DCC29CCA88F}" type="presParOf" srcId="{BA517D9B-28A2-4156-A64E-35B7B18ADFF0}" destId="{1A7BE913-A976-4DB8-B5D5-7454802F3F03}" srcOrd="6" destOrd="0" presId="urn:microsoft.com/office/officeart/2016/7/layout/VerticalHollowActionList"/>
    <dgm:cxn modelId="{759FF72C-0905-405A-A717-33C2C1EA1735}" type="presParOf" srcId="{1A7BE913-A976-4DB8-B5D5-7454802F3F03}" destId="{A178C445-0CCD-498D-A302-8E17DC5A3A0B}" srcOrd="0" destOrd="0" presId="urn:microsoft.com/office/officeart/2016/7/layout/VerticalHollowActionList"/>
    <dgm:cxn modelId="{F9D26768-4CE6-48B3-9597-7C7C7F41D804}" type="presParOf" srcId="{1A7BE913-A976-4DB8-B5D5-7454802F3F03}" destId="{1DBF07F3-79CA-4919-8E4B-9FC15FD4652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A9052-DA83-4528-9A05-C440F063CF59}">
      <dsp:nvSpPr>
        <dsp:cNvPr id="0" name=""/>
        <dsp:cNvSpPr/>
      </dsp:nvSpPr>
      <dsp:spPr>
        <a:xfrm>
          <a:off x="1807596" y="0"/>
          <a:ext cx="7230386" cy="656388"/>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0290" tIns="166723" rIns="140290" bIns="166723" numCol="1" spcCol="1270" anchor="ctr" anchorCtr="0">
          <a:noAutofit/>
        </a:bodyPr>
        <a:lstStyle/>
        <a:p>
          <a:pPr marL="0" lvl="0" indent="0" algn="l" defTabSz="1066800">
            <a:lnSpc>
              <a:spcPct val="90000"/>
            </a:lnSpc>
            <a:spcBef>
              <a:spcPct val="0"/>
            </a:spcBef>
            <a:spcAft>
              <a:spcPct val="35000"/>
            </a:spcAft>
            <a:buNone/>
          </a:pPr>
          <a:r>
            <a:rPr lang="en-US" sz="2400" kern="1200" dirty="0"/>
            <a:t>Type on white 8.5” x 11” paper</a:t>
          </a:r>
        </a:p>
      </dsp:txBody>
      <dsp:txXfrm>
        <a:off x="1807596" y="0"/>
        <a:ext cx="7230386" cy="656388"/>
      </dsp:txXfrm>
    </dsp:sp>
    <dsp:sp modelId="{3E3ACFBB-2C64-4705-BBAF-1DA1CCBF0AD0}">
      <dsp:nvSpPr>
        <dsp:cNvPr id="0" name=""/>
        <dsp:cNvSpPr/>
      </dsp:nvSpPr>
      <dsp:spPr>
        <a:xfrm>
          <a:off x="0" y="0"/>
          <a:ext cx="1807596" cy="656388"/>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652" tIns="64837" rIns="95652" bIns="64837" numCol="1" spcCol="1270" anchor="ctr" anchorCtr="0">
          <a:noAutofit/>
        </a:bodyPr>
        <a:lstStyle/>
        <a:p>
          <a:pPr marL="0" lvl="0" indent="0" algn="ctr" defTabSz="1066800">
            <a:lnSpc>
              <a:spcPct val="90000"/>
            </a:lnSpc>
            <a:spcBef>
              <a:spcPct val="0"/>
            </a:spcBef>
            <a:spcAft>
              <a:spcPct val="35000"/>
            </a:spcAft>
            <a:buNone/>
          </a:pPr>
          <a:r>
            <a:rPr lang="en-US" sz="2400" b="1" kern="1200" dirty="0"/>
            <a:t>Type</a:t>
          </a:r>
          <a:r>
            <a:rPr lang="en-US" sz="2000" b="1" kern="1200" dirty="0"/>
            <a:t> </a:t>
          </a:r>
        </a:p>
      </dsp:txBody>
      <dsp:txXfrm>
        <a:off x="0" y="0"/>
        <a:ext cx="1807596" cy="656388"/>
      </dsp:txXfrm>
    </dsp:sp>
    <dsp:sp modelId="{079ED56E-268B-4BE9-8617-3CA1264F8FD0}">
      <dsp:nvSpPr>
        <dsp:cNvPr id="0" name=""/>
        <dsp:cNvSpPr/>
      </dsp:nvSpPr>
      <dsp:spPr>
        <a:xfrm>
          <a:off x="1807596" y="695819"/>
          <a:ext cx="7230386" cy="656388"/>
        </a:xfrm>
        <a:prstGeom prst="rect">
          <a:avLst/>
        </a:prstGeom>
        <a:gradFill rotWithShape="0">
          <a:gsLst>
            <a:gs pos="0">
              <a:schemeClr val="accent5">
                <a:hueOff val="-336926"/>
                <a:satOff val="-1589"/>
                <a:lumOff val="392"/>
                <a:alphaOff val="0"/>
                <a:tint val="98000"/>
                <a:satMod val="110000"/>
                <a:lumMod val="104000"/>
              </a:schemeClr>
            </a:gs>
            <a:gs pos="69000">
              <a:schemeClr val="accent5">
                <a:hueOff val="-336926"/>
                <a:satOff val="-1589"/>
                <a:lumOff val="392"/>
                <a:alphaOff val="0"/>
                <a:shade val="88000"/>
                <a:satMod val="130000"/>
                <a:lumMod val="92000"/>
              </a:schemeClr>
            </a:gs>
            <a:gs pos="100000">
              <a:schemeClr val="accent5">
                <a:hueOff val="-336926"/>
                <a:satOff val="-1589"/>
                <a:lumOff val="392"/>
                <a:alphaOff val="0"/>
                <a:shade val="78000"/>
                <a:satMod val="130000"/>
                <a:lumMod val="92000"/>
              </a:schemeClr>
            </a:gs>
          </a:gsLst>
          <a:lin ang="5400000" scaled="0"/>
        </a:gradFill>
        <a:ln w="9525" cap="flat" cmpd="sng" algn="ctr">
          <a:solidFill>
            <a:schemeClr val="accent5">
              <a:hueOff val="-336926"/>
              <a:satOff val="-1589"/>
              <a:lumOff val="39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0290" tIns="166723" rIns="140290" bIns="166723" numCol="1" spcCol="1270" anchor="ctr" anchorCtr="0">
          <a:noAutofit/>
        </a:bodyPr>
        <a:lstStyle/>
        <a:p>
          <a:pPr marL="0" lvl="0" indent="0" algn="l" defTabSz="1066800">
            <a:lnSpc>
              <a:spcPct val="90000"/>
            </a:lnSpc>
            <a:spcBef>
              <a:spcPct val="0"/>
            </a:spcBef>
            <a:spcAft>
              <a:spcPct val="35000"/>
            </a:spcAft>
            <a:buNone/>
          </a:pPr>
          <a:r>
            <a:rPr lang="en-US" sz="2400" kern="1200" dirty="0"/>
            <a:t>Double-space everything</a:t>
          </a:r>
        </a:p>
      </dsp:txBody>
      <dsp:txXfrm>
        <a:off x="1807596" y="695819"/>
        <a:ext cx="7230386" cy="656388"/>
      </dsp:txXfrm>
    </dsp:sp>
    <dsp:sp modelId="{F67B4636-4E20-4B0E-AD77-7378F068C465}">
      <dsp:nvSpPr>
        <dsp:cNvPr id="0" name=""/>
        <dsp:cNvSpPr/>
      </dsp:nvSpPr>
      <dsp:spPr>
        <a:xfrm>
          <a:off x="0" y="695819"/>
          <a:ext cx="1807596" cy="656388"/>
        </a:xfrm>
        <a:prstGeom prst="rect">
          <a:avLst/>
        </a:prstGeom>
        <a:solidFill>
          <a:schemeClr val="lt1">
            <a:hueOff val="0"/>
            <a:satOff val="0"/>
            <a:lumOff val="0"/>
            <a:alphaOff val="0"/>
          </a:schemeClr>
        </a:solidFill>
        <a:ln w="9525" cap="flat" cmpd="sng" algn="ctr">
          <a:solidFill>
            <a:schemeClr val="accent5">
              <a:hueOff val="-336926"/>
              <a:satOff val="-1589"/>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652" tIns="64837" rIns="95652" bIns="64837" numCol="1" spcCol="1270" anchor="ctr" anchorCtr="0">
          <a:noAutofit/>
        </a:bodyPr>
        <a:lstStyle/>
        <a:p>
          <a:pPr marL="0" lvl="0" indent="0" algn="ctr" defTabSz="1066800">
            <a:lnSpc>
              <a:spcPct val="90000"/>
            </a:lnSpc>
            <a:spcBef>
              <a:spcPct val="0"/>
            </a:spcBef>
            <a:spcAft>
              <a:spcPct val="35000"/>
            </a:spcAft>
            <a:buNone/>
          </a:pPr>
          <a:r>
            <a:rPr lang="en-US" sz="2400" b="1" kern="1200" dirty="0"/>
            <a:t>Double-space</a:t>
          </a:r>
        </a:p>
      </dsp:txBody>
      <dsp:txXfrm>
        <a:off x="0" y="695819"/>
        <a:ext cx="1807596" cy="656388"/>
      </dsp:txXfrm>
    </dsp:sp>
    <dsp:sp modelId="{34CFF3B0-B7E9-4FA2-98BD-2D66E7DAE2B6}">
      <dsp:nvSpPr>
        <dsp:cNvPr id="0" name=""/>
        <dsp:cNvSpPr/>
      </dsp:nvSpPr>
      <dsp:spPr>
        <a:xfrm>
          <a:off x="1807596" y="1391591"/>
          <a:ext cx="7230386" cy="656388"/>
        </a:xfrm>
        <a:prstGeom prst="rect">
          <a:avLst/>
        </a:prstGeom>
        <a:gradFill rotWithShape="0">
          <a:gsLst>
            <a:gs pos="0">
              <a:schemeClr val="accent5">
                <a:hueOff val="-673852"/>
                <a:satOff val="-3178"/>
                <a:lumOff val="784"/>
                <a:alphaOff val="0"/>
                <a:tint val="98000"/>
                <a:satMod val="110000"/>
                <a:lumMod val="104000"/>
              </a:schemeClr>
            </a:gs>
            <a:gs pos="69000">
              <a:schemeClr val="accent5">
                <a:hueOff val="-673852"/>
                <a:satOff val="-3178"/>
                <a:lumOff val="784"/>
                <a:alphaOff val="0"/>
                <a:shade val="88000"/>
                <a:satMod val="130000"/>
                <a:lumMod val="92000"/>
              </a:schemeClr>
            </a:gs>
            <a:gs pos="100000">
              <a:schemeClr val="accent5">
                <a:hueOff val="-673852"/>
                <a:satOff val="-3178"/>
                <a:lumOff val="784"/>
                <a:alphaOff val="0"/>
                <a:shade val="78000"/>
                <a:satMod val="130000"/>
                <a:lumMod val="92000"/>
              </a:schemeClr>
            </a:gs>
          </a:gsLst>
          <a:lin ang="5400000" scaled="0"/>
        </a:gradFill>
        <a:ln w="9525" cap="flat" cmpd="sng" algn="ctr">
          <a:solidFill>
            <a:schemeClr val="accent5">
              <a:hueOff val="-673852"/>
              <a:satOff val="-3178"/>
              <a:lumOff val="78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0290" tIns="166723" rIns="140290" bIns="166723" numCol="1" spcCol="1270" anchor="ctr" anchorCtr="0">
          <a:noAutofit/>
        </a:bodyPr>
        <a:lstStyle/>
        <a:p>
          <a:pPr marL="0" lvl="0" indent="0" algn="l" defTabSz="1066800">
            <a:lnSpc>
              <a:spcPct val="90000"/>
            </a:lnSpc>
            <a:spcBef>
              <a:spcPct val="0"/>
            </a:spcBef>
            <a:spcAft>
              <a:spcPct val="35000"/>
            </a:spcAft>
            <a:buNone/>
          </a:pPr>
          <a:r>
            <a:rPr lang="en-US" sz="2400" kern="1200" dirty="0"/>
            <a:t>Set all margins to 1 inch on all sides (this is the standard default on most word processors)</a:t>
          </a:r>
        </a:p>
      </dsp:txBody>
      <dsp:txXfrm>
        <a:off x="1807596" y="1391591"/>
        <a:ext cx="7230386" cy="656388"/>
      </dsp:txXfrm>
    </dsp:sp>
    <dsp:sp modelId="{A40C7655-B53C-42E6-8151-3F856BCCFC6E}">
      <dsp:nvSpPr>
        <dsp:cNvPr id="0" name=""/>
        <dsp:cNvSpPr/>
      </dsp:nvSpPr>
      <dsp:spPr>
        <a:xfrm>
          <a:off x="0" y="1391591"/>
          <a:ext cx="1807596" cy="656388"/>
        </a:xfrm>
        <a:prstGeom prst="rect">
          <a:avLst/>
        </a:prstGeom>
        <a:solidFill>
          <a:schemeClr val="lt1">
            <a:hueOff val="0"/>
            <a:satOff val="0"/>
            <a:lumOff val="0"/>
            <a:alphaOff val="0"/>
          </a:schemeClr>
        </a:solidFill>
        <a:ln w="9525" cap="flat" cmpd="sng" algn="ctr">
          <a:solidFill>
            <a:schemeClr val="accent5">
              <a:hueOff val="-673852"/>
              <a:satOff val="-3178"/>
              <a:lumOff val="7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652" tIns="64837" rIns="95652" bIns="64837" numCol="1" spcCol="1270" anchor="ctr" anchorCtr="0">
          <a:noAutofit/>
        </a:bodyPr>
        <a:lstStyle/>
        <a:p>
          <a:pPr marL="0" lvl="0" indent="0" algn="ctr" defTabSz="1066800">
            <a:lnSpc>
              <a:spcPct val="90000"/>
            </a:lnSpc>
            <a:spcBef>
              <a:spcPct val="0"/>
            </a:spcBef>
            <a:spcAft>
              <a:spcPct val="35000"/>
            </a:spcAft>
            <a:buNone/>
          </a:pPr>
          <a:r>
            <a:rPr lang="en-US" sz="2400" b="1" kern="1200" dirty="0"/>
            <a:t>Margins</a:t>
          </a:r>
        </a:p>
      </dsp:txBody>
      <dsp:txXfrm>
        <a:off x="0" y="1391591"/>
        <a:ext cx="1807596" cy="656388"/>
      </dsp:txXfrm>
    </dsp:sp>
    <dsp:sp modelId="{1A9900AB-7291-4FC2-9831-BF817A632016}">
      <dsp:nvSpPr>
        <dsp:cNvPr id="0" name=""/>
        <dsp:cNvSpPr/>
      </dsp:nvSpPr>
      <dsp:spPr>
        <a:xfrm>
          <a:off x="1805831" y="2099509"/>
          <a:ext cx="7223325" cy="1167446"/>
        </a:xfrm>
        <a:prstGeom prst="rect">
          <a:avLst/>
        </a:prstGeom>
        <a:gradFill rotWithShape="0">
          <a:gsLst>
            <a:gs pos="0">
              <a:schemeClr val="accent5">
                <a:hueOff val="-1010778"/>
                <a:satOff val="-4766"/>
                <a:lumOff val="1176"/>
                <a:alphaOff val="0"/>
                <a:tint val="98000"/>
                <a:satMod val="110000"/>
                <a:lumMod val="104000"/>
              </a:schemeClr>
            </a:gs>
            <a:gs pos="69000">
              <a:schemeClr val="accent5">
                <a:hueOff val="-1010778"/>
                <a:satOff val="-4766"/>
                <a:lumOff val="1176"/>
                <a:alphaOff val="0"/>
                <a:shade val="88000"/>
                <a:satMod val="130000"/>
                <a:lumMod val="92000"/>
              </a:schemeClr>
            </a:gs>
            <a:gs pos="100000">
              <a:schemeClr val="accent5">
                <a:hueOff val="-1010778"/>
                <a:satOff val="-4766"/>
                <a:lumOff val="1176"/>
                <a:alphaOff val="0"/>
                <a:shade val="78000"/>
                <a:satMod val="130000"/>
                <a:lumMod val="92000"/>
              </a:schemeClr>
            </a:gs>
          </a:gsLst>
          <a:lin ang="5400000" scaled="0"/>
        </a:gradFill>
        <a:ln w="9525" cap="flat" cmpd="sng" algn="ctr">
          <a:solidFill>
            <a:schemeClr val="accent5">
              <a:hueOff val="-1010778"/>
              <a:satOff val="-4766"/>
              <a:lumOff val="117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0153" tIns="166723" rIns="140153" bIns="166723" numCol="1" spcCol="1270" anchor="ctr" anchorCtr="0">
          <a:noAutofit/>
        </a:bodyPr>
        <a:lstStyle/>
        <a:p>
          <a:pPr marL="0" lvl="0" indent="0" algn="l" defTabSz="1066800">
            <a:lnSpc>
              <a:spcPct val="90000"/>
            </a:lnSpc>
            <a:spcBef>
              <a:spcPct val="0"/>
            </a:spcBef>
            <a:spcAft>
              <a:spcPct val="35000"/>
            </a:spcAft>
            <a:buNone/>
          </a:pPr>
          <a:r>
            <a:rPr lang="en-US" sz="2400" kern="1200" dirty="0"/>
            <a:t>Include a HEADER with your last name and page number with no punctuation in the upper right corner, half an inch from the top of the page</a:t>
          </a:r>
        </a:p>
      </dsp:txBody>
      <dsp:txXfrm>
        <a:off x="1805831" y="2099509"/>
        <a:ext cx="7223325" cy="1167446"/>
      </dsp:txXfrm>
    </dsp:sp>
    <dsp:sp modelId="{46A61006-B0C1-4A7A-ACD6-944AFD2E739A}">
      <dsp:nvSpPr>
        <dsp:cNvPr id="0" name=""/>
        <dsp:cNvSpPr/>
      </dsp:nvSpPr>
      <dsp:spPr>
        <a:xfrm>
          <a:off x="0" y="2087363"/>
          <a:ext cx="1805831" cy="1191739"/>
        </a:xfrm>
        <a:prstGeom prst="rect">
          <a:avLst/>
        </a:prstGeom>
        <a:solidFill>
          <a:schemeClr val="lt1">
            <a:hueOff val="0"/>
            <a:satOff val="0"/>
            <a:lumOff val="0"/>
            <a:alphaOff val="0"/>
          </a:schemeClr>
        </a:solidFill>
        <a:ln w="9525" cap="flat" cmpd="sng" algn="ctr">
          <a:solidFill>
            <a:schemeClr val="accent5">
              <a:hueOff val="-1010778"/>
              <a:satOff val="-4766"/>
              <a:lumOff val="1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59" tIns="64837" rIns="95559" bIns="64837" numCol="1" spcCol="1270" anchor="ctr" anchorCtr="0">
          <a:noAutofit/>
        </a:bodyPr>
        <a:lstStyle/>
        <a:p>
          <a:pPr marL="0" lvl="0" indent="0" algn="ctr" defTabSz="1066800">
            <a:lnSpc>
              <a:spcPct val="90000"/>
            </a:lnSpc>
            <a:spcBef>
              <a:spcPct val="0"/>
            </a:spcBef>
            <a:spcAft>
              <a:spcPct val="35000"/>
            </a:spcAft>
            <a:buNone/>
          </a:pPr>
          <a:r>
            <a:rPr lang="en-US" sz="2400" b="1" kern="1200" dirty="0"/>
            <a:t>Header</a:t>
          </a:r>
        </a:p>
      </dsp:txBody>
      <dsp:txXfrm>
        <a:off x="0" y="2087363"/>
        <a:ext cx="1805831" cy="1191739"/>
      </dsp:txXfrm>
    </dsp:sp>
    <dsp:sp modelId="{3D84D812-84CA-4DC6-9060-44BB6CA958AF}">
      <dsp:nvSpPr>
        <dsp:cNvPr id="0" name=""/>
        <dsp:cNvSpPr/>
      </dsp:nvSpPr>
      <dsp:spPr>
        <a:xfrm>
          <a:off x="1805831" y="3318485"/>
          <a:ext cx="7223325" cy="1283364"/>
        </a:xfrm>
        <a:prstGeom prst="rect">
          <a:avLst/>
        </a:prstGeom>
        <a:gradFill rotWithShape="0">
          <a:gsLst>
            <a:gs pos="0">
              <a:schemeClr val="accent5">
                <a:hueOff val="-1347705"/>
                <a:satOff val="-6355"/>
                <a:lumOff val="1568"/>
                <a:alphaOff val="0"/>
                <a:tint val="98000"/>
                <a:satMod val="110000"/>
                <a:lumMod val="104000"/>
              </a:schemeClr>
            </a:gs>
            <a:gs pos="69000">
              <a:schemeClr val="accent5">
                <a:hueOff val="-1347705"/>
                <a:satOff val="-6355"/>
                <a:lumOff val="1568"/>
                <a:alphaOff val="0"/>
                <a:shade val="88000"/>
                <a:satMod val="130000"/>
                <a:lumMod val="92000"/>
              </a:schemeClr>
            </a:gs>
            <a:gs pos="100000">
              <a:schemeClr val="accent5">
                <a:hueOff val="-1347705"/>
                <a:satOff val="-6355"/>
                <a:lumOff val="1568"/>
                <a:alphaOff val="0"/>
                <a:shade val="78000"/>
                <a:satMod val="130000"/>
                <a:lumMod val="92000"/>
              </a:schemeClr>
            </a:gs>
          </a:gsLst>
          <a:lin ang="5400000" scaled="0"/>
        </a:gradFill>
        <a:ln w="9525" cap="flat" cmpd="sng" algn="ctr">
          <a:solidFill>
            <a:schemeClr val="accent5">
              <a:hueOff val="-1347705"/>
              <a:satOff val="-6355"/>
              <a:lumOff val="156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0153" tIns="166723" rIns="140153" bIns="166723" numCol="1" spcCol="1270" anchor="ctr" anchorCtr="0">
          <a:noAutofit/>
        </a:bodyPr>
        <a:lstStyle/>
        <a:p>
          <a:pPr marL="0" lvl="0" indent="0" algn="l" defTabSz="1066800">
            <a:lnSpc>
              <a:spcPct val="90000"/>
            </a:lnSpc>
            <a:spcBef>
              <a:spcPct val="0"/>
            </a:spcBef>
            <a:spcAft>
              <a:spcPct val="35000"/>
            </a:spcAft>
            <a:buNone/>
          </a:pPr>
          <a:r>
            <a:rPr lang="en-US" sz="2400" kern="1200" dirty="0"/>
            <a:t>Use 12 pt. Times New Roman font (or similar font like Arial or Tahoma) and left-justify the body of your text</a:t>
          </a:r>
        </a:p>
      </dsp:txBody>
      <dsp:txXfrm>
        <a:off x="1805831" y="3318485"/>
        <a:ext cx="7223325" cy="1283364"/>
      </dsp:txXfrm>
    </dsp:sp>
    <dsp:sp modelId="{0990ED1A-2ADA-4F0D-86EA-5707BD6F2E3F}">
      <dsp:nvSpPr>
        <dsp:cNvPr id="0" name=""/>
        <dsp:cNvSpPr/>
      </dsp:nvSpPr>
      <dsp:spPr>
        <a:xfrm>
          <a:off x="0" y="3348200"/>
          <a:ext cx="1805831" cy="1223934"/>
        </a:xfrm>
        <a:prstGeom prst="rect">
          <a:avLst/>
        </a:prstGeom>
        <a:solidFill>
          <a:schemeClr val="lt1">
            <a:hueOff val="0"/>
            <a:satOff val="0"/>
            <a:lumOff val="0"/>
            <a:alphaOff val="0"/>
          </a:schemeClr>
        </a:solidFill>
        <a:ln w="9525" cap="flat" cmpd="sng" algn="ctr">
          <a:solidFill>
            <a:schemeClr val="accent5">
              <a:hueOff val="-1347705"/>
              <a:satOff val="-6355"/>
              <a:lumOff val="15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559" tIns="64837" rIns="95559" bIns="64837" numCol="1" spcCol="1270" anchor="ctr" anchorCtr="0">
          <a:noAutofit/>
        </a:bodyPr>
        <a:lstStyle/>
        <a:p>
          <a:pPr marL="0" lvl="0" indent="0" algn="ctr" defTabSz="1066800">
            <a:lnSpc>
              <a:spcPct val="90000"/>
            </a:lnSpc>
            <a:spcBef>
              <a:spcPct val="0"/>
            </a:spcBef>
            <a:spcAft>
              <a:spcPct val="35000"/>
            </a:spcAft>
            <a:buNone/>
          </a:pPr>
          <a:r>
            <a:rPr lang="en-US" sz="2400" b="1" kern="1200" dirty="0"/>
            <a:t>Font</a:t>
          </a:r>
        </a:p>
      </dsp:txBody>
      <dsp:txXfrm>
        <a:off x="0" y="3348200"/>
        <a:ext cx="1805831" cy="1223934"/>
      </dsp:txXfrm>
    </dsp:sp>
    <dsp:sp modelId="{9DA992CF-6674-46CE-BA62-253A87F059BB}">
      <dsp:nvSpPr>
        <dsp:cNvPr id="0" name=""/>
        <dsp:cNvSpPr/>
      </dsp:nvSpPr>
      <dsp:spPr>
        <a:xfrm>
          <a:off x="1807596" y="4641281"/>
          <a:ext cx="7230386" cy="656388"/>
        </a:xfrm>
        <a:prstGeom prst="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w="9525" cap="flat" cmpd="sng" algn="ctr">
          <a:solidFill>
            <a:schemeClr val="accent5">
              <a:hueOff val="-1684631"/>
              <a:satOff val="-7944"/>
              <a:lumOff val="19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0290" tIns="166723" rIns="140290" bIns="166723" numCol="1" spcCol="1270" anchor="ctr" anchorCtr="0">
          <a:noAutofit/>
        </a:bodyPr>
        <a:lstStyle/>
        <a:p>
          <a:pPr marL="0" lvl="0" indent="0" algn="l" defTabSz="1066800">
            <a:lnSpc>
              <a:spcPct val="90000"/>
            </a:lnSpc>
            <a:spcBef>
              <a:spcPct val="0"/>
            </a:spcBef>
            <a:spcAft>
              <a:spcPct val="35000"/>
            </a:spcAft>
            <a:buNone/>
          </a:pPr>
          <a:r>
            <a:rPr lang="en-US" sz="2400" kern="1200" dirty="0"/>
            <a:t>Indent the first line of paragraphs one half-inch (tab one time</a:t>
          </a:r>
          <a:r>
            <a:rPr lang="en-US" sz="2000" kern="1200" dirty="0"/>
            <a:t>)</a:t>
          </a:r>
        </a:p>
      </dsp:txBody>
      <dsp:txXfrm>
        <a:off x="1807596" y="4641281"/>
        <a:ext cx="7230386" cy="656388"/>
      </dsp:txXfrm>
    </dsp:sp>
    <dsp:sp modelId="{3FB25EFE-D888-4C88-94F8-B5058421F903}">
      <dsp:nvSpPr>
        <dsp:cNvPr id="0" name=""/>
        <dsp:cNvSpPr/>
      </dsp:nvSpPr>
      <dsp:spPr>
        <a:xfrm>
          <a:off x="0" y="4641233"/>
          <a:ext cx="1807596" cy="656388"/>
        </a:xfrm>
        <a:prstGeom prst="rect">
          <a:avLst/>
        </a:prstGeom>
        <a:solidFill>
          <a:schemeClr val="lt1">
            <a:hueOff val="0"/>
            <a:satOff val="0"/>
            <a:lumOff val="0"/>
            <a:alphaOff val="0"/>
          </a:schemeClr>
        </a:solidFill>
        <a:ln w="9525" cap="flat" cmpd="sng" algn="ctr">
          <a:solidFill>
            <a:schemeClr val="accent5">
              <a:hueOff val="-1684631"/>
              <a:satOff val="-7944"/>
              <a:lumOff val="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652" tIns="64837" rIns="95652" bIns="64837" numCol="1" spcCol="1270" anchor="ctr" anchorCtr="0">
          <a:noAutofit/>
        </a:bodyPr>
        <a:lstStyle/>
        <a:p>
          <a:pPr marL="0" lvl="0" indent="0" algn="ctr" defTabSz="1066800">
            <a:lnSpc>
              <a:spcPct val="90000"/>
            </a:lnSpc>
            <a:spcBef>
              <a:spcPct val="0"/>
            </a:spcBef>
            <a:spcAft>
              <a:spcPct val="35000"/>
            </a:spcAft>
            <a:buNone/>
          </a:pPr>
          <a:r>
            <a:rPr lang="en-US" sz="2400" b="1" kern="1200" dirty="0"/>
            <a:t>Indent</a:t>
          </a:r>
        </a:p>
      </dsp:txBody>
      <dsp:txXfrm>
        <a:off x="0" y="4641233"/>
        <a:ext cx="1807596" cy="656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5D2C4-A5D3-4D56-9B40-04727F2D1113}">
      <dsp:nvSpPr>
        <dsp:cNvPr id="0" name=""/>
        <dsp:cNvSpPr/>
      </dsp:nvSpPr>
      <dsp:spPr>
        <a:xfrm>
          <a:off x="2186967" y="0"/>
          <a:ext cx="6906684" cy="1421919"/>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4009" tIns="219024" rIns="134009" bIns="219024" numCol="1" spcCol="1270" anchor="ctr" anchorCtr="0">
          <a:noAutofit/>
        </a:bodyPr>
        <a:lstStyle/>
        <a:p>
          <a:pPr marL="0" lvl="0" indent="0" algn="l" defTabSz="1066800">
            <a:lnSpc>
              <a:spcPct val="90000"/>
            </a:lnSpc>
            <a:spcBef>
              <a:spcPct val="0"/>
            </a:spcBef>
            <a:spcAft>
              <a:spcPct val="35000"/>
            </a:spcAft>
            <a:buNone/>
          </a:pPr>
          <a:r>
            <a:rPr lang="en-US" sz="2400" kern="1200" dirty="0"/>
            <a:t>Leave only one space after internal punctuation (commas, semi-colons, colons) and two spaces after closing punctuation (periods, exclamation points and question marks)</a:t>
          </a:r>
        </a:p>
      </dsp:txBody>
      <dsp:txXfrm>
        <a:off x="2186967" y="0"/>
        <a:ext cx="6906684" cy="1421919"/>
      </dsp:txXfrm>
    </dsp:sp>
    <dsp:sp modelId="{6EC8357B-14FC-49A3-8005-110C8E85AF2E}">
      <dsp:nvSpPr>
        <dsp:cNvPr id="0" name=""/>
        <dsp:cNvSpPr/>
      </dsp:nvSpPr>
      <dsp:spPr>
        <a:xfrm>
          <a:off x="120" y="815"/>
          <a:ext cx="2186846" cy="1421859"/>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370" tIns="85176" rIns="91370" bIns="85176" numCol="1" spcCol="1270" anchor="ctr" anchorCtr="0">
          <a:noAutofit/>
        </a:bodyPr>
        <a:lstStyle/>
        <a:p>
          <a:pPr marL="0" lvl="0" indent="0" algn="ctr" defTabSz="1066800">
            <a:lnSpc>
              <a:spcPct val="90000"/>
            </a:lnSpc>
            <a:spcBef>
              <a:spcPct val="0"/>
            </a:spcBef>
            <a:spcAft>
              <a:spcPct val="35000"/>
            </a:spcAft>
            <a:buNone/>
          </a:pPr>
          <a:r>
            <a:rPr lang="en-US" sz="2400" b="1" kern="1200" dirty="0"/>
            <a:t>Punctuation</a:t>
          </a:r>
        </a:p>
      </dsp:txBody>
      <dsp:txXfrm>
        <a:off x="120" y="815"/>
        <a:ext cx="2186846" cy="1421859"/>
      </dsp:txXfrm>
    </dsp:sp>
    <dsp:sp modelId="{0BEF6910-3E9F-40C2-ACA3-94058445C81E}">
      <dsp:nvSpPr>
        <dsp:cNvPr id="0" name=""/>
        <dsp:cNvSpPr/>
      </dsp:nvSpPr>
      <dsp:spPr>
        <a:xfrm>
          <a:off x="2188094" y="1474443"/>
          <a:ext cx="6907006" cy="813836"/>
        </a:xfrm>
        <a:prstGeom prst="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w="9525" cap="flat" cmpd="sng" algn="ctr">
          <a:solidFill>
            <a:schemeClr val="accent5">
              <a:hueOff val="-561544"/>
              <a:satOff val="-2648"/>
              <a:lumOff val="65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9046" tIns="219024" rIns="129046" bIns="219024" numCol="1" spcCol="1270" anchor="ctr" anchorCtr="0">
          <a:noAutofit/>
        </a:bodyPr>
        <a:lstStyle/>
        <a:p>
          <a:pPr marL="0" lvl="0" indent="0" algn="l" defTabSz="1066800">
            <a:lnSpc>
              <a:spcPct val="90000"/>
            </a:lnSpc>
            <a:spcBef>
              <a:spcPct val="0"/>
            </a:spcBef>
            <a:spcAft>
              <a:spcPct val="35000"/>
            </a:spcAft>
            <a:buNone/>
          </a:pPr>
          <a:r>
            <a:rPr lang="en-US" sz="2400" kern="1200" dirty="0"/>
            <a:t>Use italics and proper capitalization for titles of works discussed</a:t>
          </a:r>
        </a:p>
      </dsp:txBody>
      <dsp:txXfrm>
        <a:off x="2188094" y="1474443"/>
        <a:ext cx="6907006" cy="813836"/>
      </dsp:txXfrm>
    </dsp:sp>
    <dsp:sp modelId="{B0C61857-D8FE-43AC-921D-754011928FAE}">
      <dsp:nvSpPr>
        <dsp:cNvPr id="0" name=""/>
        <dsp:cNvSpPr/>
      </dsp:nvSpPr>
      <dsp:spPr>
        <a:xfrm>
          <a:off x="120" y="1504378"/>
          <a:ext cx="2187973" cy="753967"/>
        </a:xfrm>
        <a:prstGeom prst="rect">
          <a:avLst/>
        </a:prstGeom>
        <a:solidFill>
          <a:schemeClr val="lt1">
            <a:hueOff val="0"/>
            <a:satOff val="0"/>
            <a:lumOff val="0"/>
            <a:alphaOff val="0"/>
          </a:schemeClr>
        </a:solidFill>
        <a:ln w="9525" cap="flat" cmpd="sng" algn="ctr">
          <a:solidFill>
            <a:schemeClr val="accent5">
              <a:hueOff val="-561544"/>
              <a:satOff val="-2648"/>
              <a:lumOff val="6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986" tIns="85176" rIns="87986" bIns="85176" numCol="1" spcCol="1270" anchor="ctr" anchorCtr="0">
          <a:noAutofit/>
        </a:bodyPr>
        <a:lstStyle/>
        <a:p>
          <a:pPr marL="0" lvl="0" indent="0" algn="ctr" defTabSz="1066800">
            <a:lnSpc>
              <a:spcPct val="90000"/>
            </a:lnSpc>
            <a:spcBef>
              <a:spcPct val="0"/>
            </a:spcBef>
            <a:spcAft>
              <a:spcPct val="35000"/>
            </a:spcAft>
            <a:buNone/>
          </a:pPr>
          <a:r>
            <a:rPr lang="en-US" sz="2400" b="1" kern="1200" dirty="0"/>
            <a:t>Italics</a:t>
          </a:r>
        </a:p>
      </dsp:txBody>
      <dsp:txXfrm>
        <a:off x="120" y="1504378"/>
        <a:ext cx="2187973" cy="753967"/>
      </dsp:txXfrm>
    </dsp:sp>
    <dsp:sp modelId="{4C57C5C0-AF06-4177-A791-91B6AAF8B4EF}">
      <dsp:nvSpPr>
        <dsp:cNvPr id="0" name=""/>
        <dsp:cNvSpPr/>
      </dsp:nvSpPr>
      <dsp:spPr>
        <a:xfrm>
          <a:off x="2196464" y="2308923"/>
          <a:ext cx="6898757" cy="1273673"/>
        </a:xfrm>
        <a:prstGeom prst="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w="9525" cap="flat" cmpd="sng" algn="ctr">
          <a:solidFill>
            <a:schemeClr val="accent5">
              <a:hueOff val="-1123087"/>
              <a:satOff val="-5296"/>
              <a:lumOff val="130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0011" tIns="219024" rIns="130011" bIns="219024" numCol="1" spcCol="1270" anchor="ctr" anchorCtr="0">
          <a:noAutofit/>
        </a:bodyPr>
        <a:lstStyle/>
        <a:p>
          <a:pPr marL="0" lvl="0" indent="0" algn="l" defTabSz="1066800">
            <a:lnSpc>
              <a:spcPct val="90000"/>
            </a:lnSpc>
            <a:spcBef>
              <a:spcPct val="0"/>
            </a:spcBef>
            <a:spcAft>
              <a:spcPct val="35000"/>
            </a:spcAft>
            <a:buNone/>
          </a:pPr>
          <a:r>
            <a:rPr lang="en-US" sz="2400" kern="1200" dirty="0"/>
            <a:t>Ensure that the information provided in the </a:t>
          </a:r>
          <a:r>
            <a:rPr lang="en-US" sz="2400" i="1" kern="1200" dirty="0"/>
            <a:t>in-text citation</a:t>
          </a:r>
          <a:r>
            <a:rPr lang="en-US" sz="2400" kern="1200" dirty="0"/>
            <a:t> is identical to the resources found on the Works Cited page</a:t>
          </a:r>
        </a:p>
      </dsp:txBody>
      <dsp:txXfrm>
        <a:off x="2196464" y="2308923"/>
        <a:ext cx="6898757" cy="1273673"/>
      </dsp:txXfrm>
    </dsp:sp>
    <dsp:sp modelId="{DE3768A9-2EE1-418F-A809-0D298A5F9A79}">
      <dsp:nvSpPr>
        <dsp:cNvPr id="0" name=""/>
        <dsp:cNvSpPr/>
      </dsp:nvSpPr>
      <dsp:spPr>
        <a:xfrm>
          <a:off x="0" y="2295669"/>
          <a:ext cx="2196195" cy="1264084"/>
        </a:xfrm>
        <a:prstGeom prst="rect">
          <a:avLst/>
        </a:prstGeom>
        <a:solidFill>
          <a:schemeClr val="lt1">
            <a:hueOff val="0"/>
            <a:satOff val="0"/>
            <a:lumOff val="0"/>
            <a:alphaOff val="0"/>
          </a:schemeClr>
        </a:solidFill>
        <a:ln w="9525" cap="flat" cmpd="sng" algn="ctr">
          <a:solidFill>
            <a:schemeClr val="accent5">
              <a:hueOff val="-1123087"/>
              <a:satOff val="-5296"/>
              <a:lumOff val="13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44" tIns="85176" rIns="88644" bIns="85176" numCol="1" spcCol="1270" anchor="ctr" anchorCtr="0">
          <a:noAutofit/>
        </a:bodyPr>
        <a:lstStyle/>
        <a:p>
          <a:pPr marL="0" lvl="0" indent="0" algn="ctr" defTabSz="1066800">
            <a:lnSpc>
              <a:spcPct val="90000"/>
            </a:lnSpc>
            <a:spcBef>
              <a:spcPct val="0"/>
            </a:spcBef>
            <a:spcAft>
              <a:spcPct val="35000"/>
            </a:spcAft>
            <a:buNone/>
          </a:pPr>
          <a:r>
            <a:rPr lang="en-US" sz="2400" b="1" kern="1200" dirty="0"/>
            <a:t>Citation info</a:t>
          </a:r>
        </a:p>
      </dsp:txBody>
      <dsp:txXfrm>
        <a:off x="0" y="2295669"/>
        <a:ext cx="2196195" cy="1264084"/>
      </dsp:txXfrm>
    </dsp:sp>
    <dsp:sp modelId="{1DBF07F3-79CA-4919-8E4B-9FC15FD4652C}">
      <dsp:nvSpPr>
        <dsp:cNvPr id="0" name=""/>
        <dsp:cNvSpPr/>
      </dsp:nvSpPr>
      <dsp:spPr>
        <a:xfrm>
          <a:off x="2182322" y="3714657"/>
          <a:ext cx="6912899" cy="485068"/>
        </a:xfrm>
        <a:prstGeom prst="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w="9525" cap="flat" cmpd="sng" algn="ctr">
          <a:solidFill>
            <a:schemeClr val="accent5">
              <a:hueOff val="-1684631"/>
              <a:satOff val="-7944"/>
              <a:lumOff val="19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0985" tIns="219024" rIns="110985" bIns="219024" numCol="1" spcCol="1270" anchor="ctr" anchorCtr="0">
          <a:noAutofit/>
        </a:bodyPr>
        <a:lstStyle/>
        <a:p>
          <a:pPr marL="0" lvl="0" indent="0" algn="l" defTabSz="1066800">
            <a:lnSpc>
              <a:spcPct val="90000"/>
            </a:lnSpc>
            <a:spcBef>
              <a:spcPct val="0"/>
            </a:spcBef>
            <a:spcAft>
              <a:spcPct val="35000"/>
            </a:spcAft>
            <a:buNone/>
          </a:pPr>
          <a:r>
            <a:rPr lang="en-US" sz="2400" kern="1200" dirty="0"/>
            <a:t>Print on one side of the page only</a:t>
          </a:r>
        </a:p>
      </dsp:txBody>
      <dsp:txXfrm>
        <a:off x="2182322" y="3714657"/>
        <a:ext cx="6912899" cy="485068"/>
      </dsp:txXfrm>
    </dsp:sp>
    <dsp:sp modelId="{A178C445-0CCD-498D-A302-8E17DC5A3A0B}">
      <dsp:nvSpPr>
        <dsp:cNvPr id="0" name=""/>
        <dsp:cNvSpPr/>
      </dsp:nvSpPr>
      <dsp:spPr>
        <a:xfrm>
          <a:off x="9902" y="3666214"/>
          <a:ext cx="2174473" cy="533512"/>
        </a:xfrm>
        <a:prstGeom prst="rect">
          <a:avLst/>
        </a:prstGeom>
        <a:solidFill>
          <a:schemeClr val="lt1">
            <a:hueOff val="0"/>
            <a:satOff val="0"/>
            <a:lumOff val="0"/>
            <a:alphaOff val="0"/>
          </a:schemeClr>
        </a:solidFill>
        <a:ln w="9525" cap="flat" cmpd="sng" algn="ctr">
          <a:solidFill>
            <a:schemeClr val="accent5">
              <a:hueOff val="-1684631"/>
              <a:satOff val="-7944"/>
              <a:lumOff val="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671" tIns="85176" rIns="75671" bIns="85176" numCol="1" spcCol="1270" anchor="ctr" anchorCtr="0">
          <a:noAutofit/>
        </a:bodyPr>
        <a:lstStyle/>
        <a:p>
          <a:pPr marL="0" lvl="0" indent="0" algn="ctr" defTabSz="1066800">
            <a:lnSpc>
              <a:spcPct val="90000"/>
            </a:lnSpc>
            <a:spcBef>
              <a:spcPct val="0"/>
            </a:spcBef>
            <a:spcAft>
              <a:spcPct val="35000"/>
            </a:spcAft>
            <a:buNone/>
          </a:pPr>
          <a:r>
            <a:rPr lang="en-US" sz="2400" b="1" kern="1200" dirty="0"/>
            <a:t>Print</a:t>
          </a:r>
        </a:p>
      </dsp:txBody>
      <dsp:txXfrm>
        <a:off x="9902" y="3666214"/>
        <a:ext cx="2174473" cy="53351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5093" y="802300"/>
            <a:ext cx="7491353"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3195093" y="3531206"/>
            <a:ext cx="7491353"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5" name="Footer Placeholder 4"/>
          <p:cNvSpPr>
            <a:spLocks noGrp="1"/>
          </p:cNvSpPr>
          <p:nvPr>
            <p:ph type="ftr" sz="quarter" idx="11"/>
          </p:nvPr>
        </p:nvSpPr>
        <p:spPr>
          <a:xfrm>
            <a:off x="3195092" y="329309"/>
            <a:ext cx="4115056" cy="309201"/>
          </a:xfrm>
        </p:spPr>
        <p:txBody>
          <a:bodyPr/>
          <a:lstStyle/>
          <a:p>
            <a:endParaRPr lang="en-CA"/>
          </a:p>
        </p:txBody>
      </p:sp>
      <p:sp>
        <p:nvSpPr>
          <p:cNvPr id="6" name="Slide Number Placeholder 5"/>
          <p:cNvSpPr>
            <a:spLocks noGrp="1"/>
          </p:cNvSpPr>
          <p:nvPr>
            <p:ph type="sldNum" sz="quarter" idx="12"/>
          </p:nvPr>
        </p:nvSpPr>
        <p:spPr>
          <a:xfrm>
            <a:off x="1912938" y="798973"/>
            <a:ext cx="1069340" cy="503578"/>
          </a:xfrm>
        </p:spPr>
        <p:txBody>
          <a:bodyPr/>
          <a:lstStyle/>
          <a:p>
            <a:fld id="{38E9FDF1-30CA-4FE6-9E7D-E9BFFB48E50E}" type="slidenum">
              <a:rPr lang="en-CA" smtClean="0"/>
              <a:pPr/>
              <a:t>‹#›</a:t>
            </a:fld>
            <a:endParaRPr lang="en-CA"/>
          </a:p>
        </p:txBody>
      </p:sp>
      <p:cxnSp>
        <p:nvCxnSpPr>
          <p:cNvPr id="15" name="Straight Connector 14"/>
          <p:cNvCxnSpPr/>
          <p:nvPr/>
        </p:nvCxnSpPr>
        <p:spPr>
          <a:xfrm>
            <a:off x="3195093" y="3528542"/>
            <a:ext cx="749135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383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E9FDF1-30CA-4FE6-9E7D-E9BFFB48E50E}" type="slidenum">
              <a:rPr lang="en-CA" smtClean="0"/>
              <a:pPr/>
              <a:t>‹#›</a:t>
            </a:fld>
            <a:endParaRPr lang="en-CA"/>
          </a:p>
        </p:txBody>
      </p:sp>
    </p:spTree>
    <p:extLst>
      <p:ext uri="{BB962C8B-B14F-4D97-AF65-F5344CB8AC3E}">
        <p14:creationId xmlns:p14="http://schemas.microsoft.com/office/powerpoint/2010/main" val="350766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4038" y="798975"/>
            <a:ext cx="1470703"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24655" y="798975"/>
            <a:ext cx="7068127"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E9FDF1-30CA-4FE6-9E7D-E9BFFB48E50E}" type="slidenum">
              <a:rPr lang="en-CA" smtClean="0"/>
              <a:pPr/>
              <a:t>‹#›</a:t>
            </a:fld>
            <a:endParaRPr lang="en-CA"/>
          </a:p>
        </p:txBody>
      </p:sp>
      <p:cxnSp>
        <p:nvCxnSpPr>
          <p:cNvPr id="15" name="Straight Connector 14"/>
          <p:cNvCxnSpPr/>
          <p:nvPr/>
        </p:nvCxnSpPr>
        <p:spPr>
          <a:xfrm>
            <a:off x="9224037"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318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E9FDF1-30CA-4FE6-9E7D-E9BFFB48E50E}" type="slidenum">
              <a:rPr lang="en-CA" smtClean="0"/>
              <a:pPr/>
              <a:t>‹#›</a:t>
            </a:fld>
            <a:endParaRPr lang="en-CA"/>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765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4655" y="1756130"/>
            <a:ext cx="7489336"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924656" y="3806197"/>
            <a:ext cx="7489336"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E9FDF1-30CA-4FE6-9E7D-E9BFFB48E50E}" type="slidenum">
              <a:rPr lang="en-CA" smtClean="0"/>
              <a:pPr/>
              <a:t>‹#›</a:t>
            </a:fld>
            <a:endParaRPr lang="en-CA"/>
          </a:p>
        </p:txBody>
      </p:sp>
      <p:cxnSp>
        <p:nvCxnSpPr>
          <p:cNvPr id="15" name="Straight Connector 14"/>
          <p:cNvCxnSpPr/>
          <p:nvPr/>
        </p:nvCxnSpPr>
        <p:spPr>
          <a:xfrm>
            <a:off x="1924655" y="3804985"/>
            <a:ext cx="748933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797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891"/>
            <a:ext cx="876179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24654" y="2013936"/>
            <a:ext cx="4167828"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8909" y="2013937"/>
            <a:ext cx="4167536"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E9FDF1-30CA-4FE6-9E7D-E9BFFB48E50E}" type="slidenum">
              <a:rPr lang="en-CA" smtClean="0"/>
              <a:pPr/>
              <a:t>‹#›</a:t>
            </a:fld>
            <a:endParaRPr lang="en-CA"/>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508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924655" y="804165"/>
            <a:ext cx="876179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24655" y="2019551"/>
            <a:ext cx="4167688"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24655" y="2824271"/>
            <a:ext cx="4167688"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8909" y="2023005"/>
            <a:ext cx="4167536"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18909" y="2821491"/>
            <a:ext cx="416753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8E9FDF1-30CA-4FE6-9E7D-E9BFFB48E50E}" type="slidenum">
              <a:rPr lang="en-CA" smtClean="0"/>
              <a:pPr/>
              <a:t>‹#›</a:t>
            </a:fld>
            <a:endParaRPr lang="en-CA"/>
          </a:p>
        </p:txBody>
      </p:sp>
    </p:spTree>
    <p:extLst>
      <p:ext uri="{BB962C8B-B14F-4D97-AF65-F5344CB8AC3E}">
        <p14:creationId xmlns:p14="http://schemas.microsoft.com/office/powerpoint/2010/main" val="251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8E9FDF1-30CA-4FE6-9E7D-E9BFFB48E50E}" type="slidenum">
              <a:rPr lang="en-CA" smtClean="0"/>
              <a:pPr/>
              <a:t>‹#›</a:t>
            </a:fld>
            <a:endParaRPr lang="en-CA"/>
          </a:p>
        </p:txBody>
      </p:sp>
    </p:spTree>
    <p:extLst>
      <p:ext uri="{BB962C8B-B14F-4D97-AF65-F5344CB8AC3E}">
        <p14:creationId xmlns:p14="http://schemas.microsoft.com/office/powerpoint/2010/main" val="9061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8E9FDF1-30CA-4FE6-9E7D-E9BFFB48E50E}" type="slidenum">
              <a:rPr lang="en-CA" smtClean="0"/>
              <a:pPr/>
              <a:t>‹#›</a:t>
            </a:fld>
            <a:endParaRPr lang="en-CA"/>
          </a:p>
        </p:txBody>
      </p:sp>
    </p:spTree>
    <p:extLst>
      <p:ext uri="{BB962C8B-B14F-4D97-AF65-F5344CB8AC3E}">
        <p14:creationId xmlns:p14="http://schemas.microsoft.com/office/powerpoint/2010/main" val="1418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8723" y="798973"/>
            <a:ext cx="323460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582208" y="798974"/>
            <a:ext cx="5104237"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18723" y="3205493"/>
            <a:ext cx="3236492"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4AB74F-28EC-41E9-8C14-072AE7476EE5}" type="datetimeFigureOut">
              <a:rPr lang="en-CA" smtClean="0"/>
              <a:pPr/>
              <a:t>2023-10-02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E9FDF1-30CA-4FE6-9E7D-E9BFFB48E50E}" type="slidenum">
              <a:rPr lang="en-CA" smtClean="0"/>
              <a:pPr/>
              <a:t>‹#›</a:t>
            </a:fld>
            <a:endParaRPr lang="en-CA"/>
          </a:p>
        </p:txBody>
      </p:sp>
      <p:cxnSp>
        <p:nvCxnSpPr>
          <p:cNvPr id="17" name="Straight Connector 16"/>
          <p:cNvCxnSpPr/>
          <p:nvPr/>
        </p:nvCxnSpPr>
        <p:spPr>
          <a:xfrm>
            <a:off x="1922331" y="3205491"/>
            <a:ext cx="32310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569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6662002" y="482172"/>
            <a:ext cx="4681849"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925531" y="1129513"/>
            <a:ext cx="432658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520171" y="1122544"/>
            <a:ext cx="2979997"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4656" y="3145992"/>
            <a:ext cx="4320381"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915552" y="5469858"/>
            <a:ext cx="4336560" cy="320123"/>
          </a:xfrm>
        </p:spPr>
        <p:txBody>
          <a:bodyPr/>
          <a:lstStyle>
            <a:lvl1pPr algn="l">
              <a:defRPr/>
            </a:lvl1pPr>
          </a:lstStyle>
          <a:p>
            <a:fld id="{BC4AB74F-28EC-41E9-8C14-072AE7476EE5}" type="datetimeFigureOut">
              <a:rPr lang="en-CA" smtClean="0"/>
              <a:pPr/>
              <a:t>2023-10-02</a:t>
            </a:fld>
            <a:endParaRPr lang="en-CA"/>
          </a:p>
        </p:txBody>
      </p:sp>
      <p:sp>
        <p:nvSpPr>
          <p:cNvPr id="6" name="Footer Placeholder 5"/>
          <p:cNvSpPr>
            <a:spLocks noGrp="1"/>
          </p:cNvSpPr>
          <p:nvPr>
            <p:ph type="ftr" sz="quarter" idx="11"/>
          </p:nvPr>
        </p:nvSpPr>
        <p:spPr>
          <a:xfrm>
            <a:off x="1916707" y="318642"/>
            <a:ext cx="4335404" cy="320931"/>
          </a:xfrm>
        </p:spPr>
        <p:txBody>
          <a:bodyPr/>
          <a:lstStyle/>
          <a:p>
            <a:endParaRPr lang="en-CA"/>
          </a:p>
        </p:txBody>
      </p:sp>
      <p:sp>
        <p:nvSpPr>
          <p:cNvPr id="7" name="Slide Number Placeholder 6"/>
          <p:cNvSpPr>
            <a:spLocks noGrp="1"/>
          </p:cNvSpPr>
          <p:nvPr>
            <p:ph type="sldNum" sz="quarter" idx="12"/>
          </p:nvPr>
        </p:nvSpPr>
        <p:spPr/>
        <p:txBody>
          <a:bodyPr/>
          <a:lstStyle/>
          <a:p>
            <a:fld id="{38E9FDF1-30CA-4FE6-9E7D-E9BFFB48E50E}" type="slidenum">
              <a:rPr lang="en-CA" smtClean="0"/>
              <a:pPr/>
              <a:t>‹#›</a:t>
            </a:fld>
            <a:endParaRPr lang="en-CA"/>
          </a:p>
        </p:txBody>
      </p:sp>
      <p:cxnSp>
        <p:nvCxnSpPr>
          <p:cNvPr id="31" name="Straight Connector 30"/>
          <p:cNvCxnSpPr/>
          <p:nvPr/>
        </p:nvCxnSpPr>
        <p:spPr>
          <a:xfrm>
            <a:off x="1921708" y="3143605"/>
            <a:ext cx="432268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303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C4AB74F-28EC-41E9-8C14-072AE7476EE5}" type="datetimeFigureOut">
              <a:rPr lang="en-CA" smtClean="0"/>
              <a:pPr/>
              <a:t>2023-10-02</a:t>
            </a:fld>
            <a:endParaRPr lang="en-CA"/>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38E9FDF1-30CA-4FE6-9E7D-E9BFFB48E50E}" type="slidenum">
              <a:rPr lang="en-CA" smtClean="0"/>
              <a:pPr/>
              <a:t>‹#›</a:t>
            </a:fld>
            <a:endParaRPr lang="en-CA"/>
          </a:p>
        </p:txBody>
      </p:sp>
    </p:spTree>
    <p:extLst>
      <p:ext uri="{BB962C8B-B14F-4D97-AF65-F5344CB8AC3E}">
        <p14:creationId xmlns:p14="http://schemas.microsoft.com/office/powerpoint/2010/main" val="3865489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fabiusmaximus.com/2019/10/22/growth-of-regul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theconversation.com/after-school-learning-makes-kids-masters-of-their-own-maths-destiny-4170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wl.english.purdue.edu/" TargetMode="Externa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l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unostudioingiallo.blogspot.com/2012_09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11" name="Rectangle 10">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13" name="Rectangle 12">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98" y="638509"/>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15" name="Rectangle 14">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6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17" name="Rectangle 16">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0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2" name="Title 1"/>
          <p:cNvSpPr>
            <a:spLocks noGrp="1"/>
          </p:cNvSpPr>
          <p:nvPr>
            <p:ph type="ctrTitle"/>
          </p:nvPr>
        </p:nvSpPr>
        <p:spPr>
          <a:xfrm>
            <a:off x="2691804" y="2042423"/>
            <a:ext cx="6824441" cy="2308532"/>
          </a:xfrm>
          <a:solidFill>
            <a:schemeClr val="accent6">
              <a:lumMod val="60000"/>
              <a:lumOff val="40000"/>
            </a:schemeClr>
          </a:solidFill>
          <a:ln w="38100">
            <a:solidFill>
              <a:schemeClr val="accent1"/>
            </a:solidFill>
          </a:ln>
        </p:spPr>
        <p:txBody>
          <a:bodyPr anchor="ctr">
            <a:normAutofit fontScale="90000"/>
          </a:bodyPr>
          <a:lstStyle/>
          <a:p>
            <a:pPr algn="ctr"/>
            <a:r>
              <a:rPr lang="en-CA" sz="5800" b="1" dirty="0">
                <a:solidFill>
                  <a:srgbClr val="1C398C"/>
                </a:solidFill>
              </a:rPr>
              <a:t>MLA CITATION &amp; formatting </a:t>
            </a:r>
            <a:br>
              <a:rPr lang="en-CA" sz="5800" b="1" dirty="0">
                <a:solidFill>
                  <a:srgbClr val="1C398C"/>
                </a:solidFill>
              </a:rPr>
            </a:br>
            <a:r>
              <a:rPr lang="en-CA" sz="5800" b="1" dirty="0">
                <a:solidFill>
                  <a:srgbClr val="1C398C"/>
                </a:solidFill>
              </a:rPr>
              <a:t>9</a:t>
            </a:r>
            <a:r>
              <a:rPr lang="en-CA" sz="5800" b="1" baseline="30000" dirty="0">
                <a:solidFill>
                  <a:srgbClr val="1C398C"/>
                </a:solidFill>
              </a:rPr>
              <a:t>th</a:t>
            </a:r>
            <a:r>
              <a:rPr lang="en-CA" sz="5800" b="1" dirty="0">
                <a:solidFill>
                  <a:srgbClr val="1C398C"/>
                </a:solidFill>
              </a:rPr>
              <a:t> EDITION</a:t>
            </a:r>
          </a:p>
        </p:txBody>
      </p:sp>
      <p:sp>
        <p:nvSpPr>
          <p:cNvPr id="4" name="Subtitle 3"/>
          <p:cNvSpPr>
            <a:spLocks noGrp="1"/>
          </p:cNvSpPr>
          <p:nvPr>
            <p:ph type="subTitle" idx="1"/>
          </p:nvPr>
        </p:nvSpPr>
        <p:spPr>
          <a:xfrm>
            <a:off x="2675529" y="4302536"/>
            <a:ext cx="6840715" cy="744373"/>
          </a:xfrm>
        </p:spPr>
        <p:txBody>
          <a:bodyPr>
            <a:noAutofit/>
          </a:bodyPr>
          <a:lstStyle/>
          <a:p>
            <a:pPr algn="ctr"/>
            <a:r>
              <a:rPr lang="en-US" sz="2000" b="1" dirty="0">
                <a:solidFill>
                  <a:schemeClr val="accent2"/>
                </a:solidFill>
                <a:effectLst>
                  <a:outerShdw blurRad="38100" dist="38100" dir="2700000" algn="tl">
                    <a:srgbClr val="000000">
                      <a:alpha val="43137"/>
                    </a:srgbClr>
                  </a:outerShdw>
                </a:effectLst>
              </a:rPr>
              <a:t>The formatting style used in the liberal arts and humanities </a:t>
            </a:r>
          </a:p>
        </p:txBody>
      </p:sp>
      <p:pic>
        <p:nvPicPr>
          <p:cNvPr id="19" name="Picture 18">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21" name="Straight Connector 20">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a:extLst>
              <a:ext uri="{FF2B5EF4-FFF2-40B4-BE49-F238E27FC236}">
                <a16:creationId xmlns:a16="http://schemas.microsoft.com/office/drawing/2014/main" id="{FD066A2D-ED1F-4089-AE5D-1A1697525D0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982" b="-2790"/>
          <a:stretch/>
        </p:blipFill>
        <p:spPr>
          <a:xfrm>
            <a:off x="2691804" y="1025546"/>
            <a:ext cx="6824441" cy="1004591"/>
          </a:xfrm>
          <a:prstGeom prst="rect">
            <a:avLst/>
          </a:prstGeom>
          <a:ln w="19050">
            <a:solidFill>
              <a:schemeClr val="accent1"/>
            </a:solidFill>
          </a:ln>
        </p:spPr>
      </p:pic>
    </p:spTree>
    <p:extLst>
      <p:ext uri="{BB962C8B-B14F-4D97-AF65-F5344CB8AC3E}">
        <p14:creationId xmlns:p14="http://schemas.microsoft.com/office/powerpoint/2010/main" val="565196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5"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1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1" name="Rectangle 1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20" name="Group 1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1" name="Rectangle 2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Rectangle 2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24" name="Rectangle 2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ectangle 1">
            <a:extLst>
              <a:ext uri="{FF2B5EF4-FFF2-40B4-BE49-F238E27FC236}">
                <a16:creationId xmlns:a16="http://schemas.microsoft.com/office/drawing/2014/main" id="{4BFFE6C8-86F1-42F3-BC9A-B34D2E5FE129}"/>
              </a:ext>
            </a:extLst>
          </p:cNvPr>
          <p:cNvSpPr/>
          <p:nvPr/>
        </p:nvSpPr>
        <p:spPr>
          <a:xfrm>
            <a:off x="5099719" y="655959"/>
            <a:ext cx="6409906" cy="4832077"/>
          </a:xfrm>
          <a:prstGeom prst="rect">
            <a:avLst/>
          </a:prstGeom>
          <a:solidFill>
            <a:schemeClr val="accent6">
              <a:lumMod val="60000"/>
              <a:lumOff val="40000"/>
            </a:schemeClr>
          </a:solidFill>
          <a:ln>
            <a:solidFill>
              <a:srgbClr val="0070C0"/>
            </a:solidFill>
          </a:ln>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
                <a:srgbClr val="B71E42"/>
              </a:buClr>
              <a:buSzPct val="100000"/>
              <a:buFontTx/>
              <a:buNone/>
              <a:tabLst/>
              <a:defRPr/>
            </a:pPr>
            <a:r>
              <a:rPr lang="en-US" sz="2800" b="1" dirty="0">
                <a:solidFill>
                  <a:srgbClr val="000000"/>
                </a:solidFill>
                <a:latin typeface="Gill Sans MT"/>
              </a:rPr>
              <a:t>W</a:t>
            </a:r>
            <a:r>
              <a:rPr kumimoji="0" lang="en-US" sz="2800" b="1" i="0" u="none" strike="noStrike" kern="1200" cap="none" spc="0" normalizeH="0" baseline="0" noProof="0" dirty="0">
                <a:ln>
                  <a:noFill/>
                </a:ln>
                <a:solidFill>
                  <a:srgbClr val="000000"/>
                </a:solidFill>
                <a:effectLst/>
                <a:uLnTx/>
                <a:uFillTx/>
                <a:latin typeface="Gill Sans MT"/>
                <a:ea typeface="+mn-ea"/>
                <a:cs typeface="+mn-cs"/>
              </a:rPr>
              <a:t>e don’t expect you to know </a:t>
            </a:r>
            <a:r>
              <a:rPr kumimoji="0" lang="en-US" sz="2800" b="1" i="1" u="none" strike="noStrike" kern="1200" cap="none" spc="0" normalizeH="0" baseline="0" noProof="0" dirty="0">
                <a:ln>
                  <a:noFill/>
                </a:ln>
                <a:solidFill>
                  <a:srgbClr val="000000"/>
                </a:solidFill>
                <a:effectLst/>
                <a:uLnTx/>
                <a:uFillTx/>
                <a:latin typeface="Gill Sans MT"/>
                <a:ea typeface="+mn-ea"/>
                <a:cs typeface="+mn-cs"/>
              </a:rPr>
              <a:t>everything</a:t>
            </a:r>
            <a:r>
              <a:rPr kumimoji="0" lang="en-US" sz="2800" b="1" i="0" u="none" strike="noStrike" kern="1200" cap="none" spc="0" normalizeH="0" baseline="0" noProof="0" dirty="0">
                <a:ln>
                  <a:noFill/>
                </a:ln>
                <a:solidFill>
                  <a:srgbClr val="000000"/>
                </a:solidFill>
                <a:effectLst/>
                <a:uLnTx/>
                <a:uFillTx/>
                <a:latin typeface="Gill Sans MT"/>
                <a:ea typeface="+mn-ea"/>
                <a:cs typeface="+mn-cs"/>
              </a:rPr>
              <a:t> </a:t>
            </a:r>
          </a:p>
          <a:p>
            <a:pPr marL="0" marR="0" lvl="0" indent="0" algn="l" defTabSz="914400" rtl="0" eaLnBrk="1" fontAlgn="auto" latinLnBrk="0" hangingPunct="1">
              <a:lnSpc>
                <a:spcPct val="100000"/>
              </a:lnSpc>
              <a:spcBef>
                <a:spcPts val="0"/>
              </a:spcBef>
              <a:spcAft>
                <a:spcPts val="0"/>
              </a:spcAft>
              <a:buClr>
                <a:srgbClr val="B71E42"/>
              </a:buClr>
              <a:buSzPct val="100000"/>
              <a:buFontTx/>
              <a:buNone/>
              <a:tabLst/>
              <a:defRPr/>
            </a:pPr>
            <a:r>
              <a:rPr kumimoji="0" lang="en-US" sz="2800" b="1" i="0" u="none" strike="noStrike" kern="1200" cap="none" spc="0" normalizeH="0" baseline="0" noProof="0" dirty="0">
                <a:ln>
                  <a:noFill/>
                </a:ln>
                <a:solidFill>
                  <a:srgbClr val="000000"/>
                </a:solidFill>
                <a:effectLst/>
                <a:uLnTx/>
                <a:uFillTx/>
                <a:latin typeface="Gill Sans MT"/>
                <a:ea typeface="+mn-ea"/>
                <a:cs typeface="+mn-cs"/>
              </a:rPr>
              <a:t>in high school, but we </a:t>
            </a:r>
            <a:r>
              <a:rPr kumimoji="0" lang="en-US" sz="2800" b="1" i="1" u="none" strike="noStrike" kern="1200" cap="none" spc="0" normalizeH="0" baseline="0" noProof="0" dirty="0">
                <a:ln>
                  <a:noFill/>
                </a:ln>
                <a:solidFill>
                  <a:srgbClr val="000000"/>
                </a:solidFill>
                <a:effectLst/>
                <a:uLnTx/>
                <a:uFillTx/>
                <a:latin typeface="Gill Sans MT"/>
                <a:ea typeface="+mn-ea"/>
                <a:cs typeface="+mn-cs"/>
              </a:rPr>
              <a:t>DO </a:t>
            </a:r>
            <a:r>
              <a:rPr kumimoji="0" lang="en-US" sz="2800" b="1" i="0" u="none" strike="noStrike" kern="1200" cap="none" spc="0" normalizeH="0" baseline="0" noProof="0" dirty="0">
                <a:ln>
                  <a:noFill/>
                </a:ln>
                <a:solidFill>
                  <a:srgbClr val="000000"/>
                </a:solidFill>
                <a:effectLst/>
                <a:uLnTx/>
                <a:uFillTx/>
                <a:latin typeface="Gill Sans MT"/>
                <a:ea typeface="+mn-ea"/>
                <a:cs typeface="+mn-cs"/>
              </a:rPr>
              <a:t>expect you to use relevant information in your work. </a:t>
            </a:r>
          </a:p>
          <a:p>
            <a:pPr marL="0" marR="0" lvl="0" indent="0" algn="l" defTabSz="914400" rtl="0" eaLnBrk="1" fontAlgn="auto" latinLnBrk="0" hangingPunct="1">
              <a:lnSpc>
                <a:spcPct val="100000"/>
              </a:lnSpc>
              <a:spcBef>
                <a:spcPts val="0"/>
              </a:spcBef>
              <a:spcAft>
                <a:spcPts val="0"/>
              </a:spcAft>
              <a:buClr>
                <a:srgbClr val="B71E42"/>
              </a:buClr>
              <a:buSzPct val="100000"/>
              <a:buFontTx/>
              <a:buNone/>
              <a:tabLst/>
              <a:defRPr/>
            </a:pPr>
            <a:endParaRPr kumimoji="0" lang="en-US" sz="2800" b="0" i="0" u="none" strike="noStrike" kern="1200" cap="none" spc="0" normalizeH="0" baseline="0" noProof="0" dirty="0">
              <a:ln>
                <a:noFill/>
              </a:ln>
              <a:solidFill>
                <a:srgbClr val="000000"/>
              </a:solidFill>
              <a:effectLst/>
              <a:uLnTx/>
              <a:uFillTx/>
              <a:latin typeface="Gill Sans MT"/>
              <a:ea typeface="+mn-ea"/>
              <a:cs typeface="+mn-cs"/>
            </a:endParaRPr>
          </a:p>
          <a:p>
            <a:pPr marL="0" marR="0" lvl="0" indent="0" algn="l" defTabSz="914400" rtl="0" eaLnBrk="1" fontAlgn="auto" latinLnBrk="0" hangingPunct="1">
              <a:lnSpc>
                <a:spcPct val="110000"/>
              </a:lnSpc>
              <a:spcBef>
                <a:spcPts val="0"/>
              </a:spcBef>
              <a:spcAft>
                <a:spcPts val="600"/>
              </a:spcAft>
              <a:buClr>
                <a:srgbClr val="B71E42"/>
              </a:buClr>
              <a:buSzPct val="100000"/>
              <a:buFontTx/>
              <a:buNone/>
              <a:tabLst/>
              <a:defRPr/>
            </a:pPr>
            <a:r>
              <a:rPr kumimoji="0" lang="en-US" sz="2800" b="1" i="0" u="none" strike="noStrike" kern="1200" cap="none" spc="0" normalizeH="0" baseline="0" noProof="0" dirty="0">
                <a:ln>
                  <a:noFill/>
                </a:ln>
                <a:solidFill>
                  <a:srgbClr val="0070C0"/>
                </a:solidFill>
                <a:effectLst/>
                <a:uLnTx/>
                <a:uFillTx/>
                <a:latin typeface="Gill Sans MT"/>
                <a:ea typeface="+mn-ea"/>
                <a:cs typeface="+mn-cs"/>
              </a:rPr>
              <a:t>Sometimes, this includes using someone else’s research or knowledge to support your ideas and then citing </a:t>
            </a:r>
            <a:r>
              <a:rPr kumimoji="0" lang="en-US" sz="2800" b="1" i="1" u="none" strike="noStrike" kern="1200" cap="none" spc="0" normalizeH="0" baseline="0" noProof="0" dirty="0">
                <a:ln>
                  <a:noFill/>
                </a:ln>
                <a:solidFill>
                  <a:srgbClr val="0070C0"/>
                </a:solidFill>
                <a:effectLst/>
                <a:uLnTx/>
                <a:uFillTx/>
                <a:latin typeface="Gill Sans MT"/>
                <a:ea typeface="+mn-ea"/>
                <a:cs typeface="+mn-cs"/>
              </a:rPr>
              <a:t>their</a:t>
            </a:r>
            <a:r>
              <a:rPr kumimoji="0" lang="en-US" sz="2800" b="1" i="0" u="none" strike="noStrike" kern="1200" cap="none" spc="0" normalizeH="0" baseline="0" noProof="0" dirty="0">
                <a:ln>
                  <a:noFill/>
                </a:ln>
                <a:solidFill>
                  <a:srgbClr val="0070C0"/>
                </a:solidFill>
                <a:effectLst/>
                <a:uLnTx/>
                <a:uFillTx/>
                <a:latin typeface="Gill Sans MT"/>
                <a:ea typeface="+mn-ea"/>
                <a:cs typeface="+mn-cs"/>
              </a:rPr>
              <a:t> work!! </a:t>
            </a:r>
          </a:p>
          <a:p>
            <a:pPr marL="0" marR="0" lvl="0" indent="0" algn="l" defTabSz="914400" rtl="0" eaLnBrk="1" fontAlgn="auto" latinLnBrk="0" hangingPunct="1">
              <a:lnSpc>
                <a:spcPct val="110000"/>
              </a:lnSpc>
              <a:spcBef>
                <a:spcPts val="0"/>
              </a:spcBef>
              <a:spcAft>
                <a:spcPts val="600"/>
              </a:spcAft>
              <a:buClr>
                <a:srgbClr val="B71E42"/>
              </a:buClr>
              <a:buSzPct val="100000"/>
              <a:buFontTx/>
              <a:buNone/>
              <a:tabLst/>
              <a:defRPr/>
            </a:pPr>
            <a:endParaRPr kumimoji="0" lang="en-US" sz="2800" b="0" i="0" u="none" strike="noStrike" kern="1200" cap="none" spc="0" normalizeH="0" baseline="0" noProof="0" dirty="0">
              <a:ln>
                <a:noFill/>
              </a:ln>
              <a:solidFill>
                <a:srgbClr val="000000"/>
              </a:solidFill>
              <a:effectLst/>
              <a:uLnTx/>
              <a:uFillTx/>
              <a:latin typeface="Gill Sans MT"/>
              <a:ea typeface="+mn-ea"/>
              <a:cs typeface="+mn-cs"/>
            </a:endParaRPr>
          </a:p>
          <a:p>
            <a:pPr marL="0" marR="0" lvl="0" indent="0" algn="l" defTabSz="914400" rtl="0" eaLnBrk="1" fontAlgn="auto" latinLnBrk="0" hangingPunct="1">
              <a:lnSpc>
                <a:spcPct val="110000"/>
              </a:lnSpc>
              <a:spcBef>
                <a:spcPts val="0"/>
              </a:spcBef>
              <a:spcAft>
                <a:spcPts val="600"/>
              </a:spcAft>
              <a:buClr>
                <a:srgbClr val="B71E42"/>
              </a:buClr>
              <a:buSzPct val="100000"/>
              <a:buFontTx/>
              <a:buNone/>
              <a:tabLst/>
              <a:defRPr/>
            </a:pPr>
            <a:r>
              <a:rPr kumimoji="0" lang="en-US" sz="2800" b="1" i="0" u="none" strike="noStrike" kern="1200" cap="none" spc="0" normalizeH="0" baseline="0" noProof="0" dirty="0">
                <a:ln>
                  <a:noFill/>
                </a:ln>
                <a:solidFill>
                  <a:srgbClr val="000000"/>
                </a:solidFill>
                <a:effectLst/>
                <a:uLnTx/>
                <a:uFillTx/>
                <a:latin typeface="Gill Sans MT"/>
                <a:ea typeface="+mn-ea"/>
                <a:cs typeface="+mn-cs"/>
              </a:rPr>
              <a:t>In summary….</a:t>
            </a:r>
          </a:p>
          <a:p>
            <a:pPr marL="0" marR="0" lvl="0" indent="0" algn="l" defTabSz="914400" rtl="0" eaLnBrk="1" fontAlgn="auto" latinLnBrk="0" hangingPunct="1">
              <a:lnSpc>
                <a:spcPct val="110000"/>
              </a:lnSpc>
              <a:spcBef>
                <a:spcPts val="0"/>
              </a:spcBef>
              <a:spcAft>
                <a:spcPts val="600"/>
              </a:spcAft>
              <a:buClr>
                <a:srgbClr val="B71E42"/>
              </a:buClr>
              <a:buSzPct val="100000"/>
              <a:buFontTx/>
              <a:buNone/>
              <a:tabLst/>
              <a:defRPr/>
            </a:pPr>
            <a:r>
              <a:rPr kumimoji="0" lang="en-US" sz="2800" b="1" i="0" u="none" strike="noStrike" kern="1200" cap="none" spc="0" normalizeH="0" baseline="0" noProof="0" dirty="0">
                <a:ln>
                  <a:noFill/>
                </a:ln>
                <a:solidFill>
                  <a:srgbClr val="DE478E"/>
                </a:solidFill>
                <a:effectLst/>
                <a:uLnTx/>
                <a:uFillTx/>
                <a:latin typeface="Gill Sans MT"/>
                <a:ea typeface="+mn-ea"/>
                <a:cs typeface="+mn-cs"/>
              </a:rPr>
              <a:t>…IN HIGH SCHOOL, NOBODY EXPECTS YOU TO </a:t>
            </a:r>
            <a:r>
              <a:rPr kumimoji="0" lang="en-US" sz="2800" b="1" i="1" u="none" strike="noStrike" kern="1200" cap="none" spc="0" normalizeH="0" baseline="0" noProof="0" dirty="0">
                <a:ln>
                  <a:noFill/>
                </a:ln>
                <a:solidFill>
                  <a:srgbClr val="DE478E"/>
                </a:solidFill>
                <a:effectLst/>
                <a:uLnTx/>
                <a:uFillTx/>
                <a:latin typeface="Gill Sans MT"/>
                <a:ea typeface="+mn-ea"/>
                <a:cs typeface="+mn-cs"/>
              </a:rPr>
              <a:t>BE</a:t>
            </a:r>
            <a:r>
              <a:rPr kumimoji="0" lang="en-US" sz="2800" b="1" i="0" u="none" strike="noStrike" kern="1200" cap="none" spc="0" normalizeH="0" baseline="0" noProof="0" dirty="0">
                <a:ln>
                  <a:noFill/>
                </a:ln>
                <a:solidFill>
                  <a:srgbClr val="DE478E"/>
                </a:solidFill>
                <a:effectLst/>
                <a:uLnTx/>
                <a:uFillTx/>
                <a:latin typeface="Gill Sans MT"/>
                <a:ea typeface="+mn-ea"/>
                <a:cs typeface="+mn-cs"/>
              </a:rPr>
              <a:t> AN EXPERT, BUT WE </a:t>
            </a:r>
            <a:r>
              <a:rPr kumimoji="0" lang="en-US" sz="2800" b="1" i="0" u="sng" strike="noStrike" kern="1200" cap="none" spc="0" normalizeH="0" baseline="0" noProof="0" dirty="0">
                <a:ln>
                  <a:noFill/>
                </a:ln>
                <a:solidFill>
                  <a:srgbClr val="DE478E"/>
                </a:solidFill>
                <a:effectLst/>
                <a:uLnTx/>
                <a:uFillTx/>
                <a:latin typeface="Gill Sans MT"/>
                <a:ea typeface="+mn-ea"/>
                <a:cs typeface="+mn-cs"/>
              </a:rPr>
              <a:t>DO</a:t>
            </a:r>
            <a:r>
              <a:rPr kumimoji="0" lang="en-US" sz="2800" b="1" i="0" u="none" strike="noStrike" kern="1200" cap="none" spc="0" normalizeH="0" baseline="0" noProof="0" dirty="0">
                <a:ln>
                  <a:noFill/>
                </a:ln>
                <a:solidFill>
                  <a:srgbClr val="DE478E"/>
                </a:solidFill>
                <a:effectLst/>
                <a:uLnTx/>
                <a:uFillTx/>
                <a:latin typeface="Gill Sans MT"/>
                <a:ea typeface="+mn-ea"/>
                <a:cs typeface="+mn-cs"/>
              </a:rPr>
              <a:t> EXPECT  YOU TO PROPERLY </a:t>
            </a:r>
            <a:r>
              <a:rPr kumimoji="0" lang="en-US" sz="2800" b="1" i="1" u="none" strike="noStrike" kern="1200" cap="none" spc="0" normalizeH="0" baseline="0" noProof="0" dirty="0">
                <a:ln>
                  <a:noFill/>
                </a:ln>
                <a:solidFill>
                  <a:srgbClr val="DE478E"/>
                </a:solidFill>
                <a:effectLst/>
                <a:uLnTx/>
                <a:uFillTx/>
                <a:latin typeface="Gill Sans MT"/>
                <a:ea typeface="+mn-ea"/>
                <a:cs typeface="+mn-cs"/>
              </a:rPr>
              <a:t>CITE</a:t>
            </a:r>
            <a:r>
              <a:rPr kumimoji="0" lang="en-US" sz="2800" b="1" i="0" u="none" strike="noStrike" kern="1200" cap="none" spc="0" normalizeH="0" baseline="0" noProof="0" dirty="0">
                <a:ln>
                  <a:noFill/>
                </a:ln>
                <a:solidFill>
                  <a:srgbClr val="DE478E"/>
                </a:solidFill>
                <a:effectLst/>
                <a:uLnTx/>
                <a:uFillTx/>
                <a:latin typeface="Gill Sans MT"/>
                <a:ea typeface="+mn-ea"/>
                <a:cs typeface="+mn-cs"/>
              </a:rPr>
              <a:t> THE EXPERTS!! </a:t>
            </a:r>
            <a:endParaRPr kumimoji="0" lang="en-US" sz="1800" b="1" i="0" u="none" strike="noStrike" kern="1200" cap="none" spc="0" normalizeH="0" baseline="0" noProof="0" dirty="0">
              <a:ln>
                <a:noFill/>
              </a:ln>
              <a:solidFill>
                <a:srgbClr val="DE478E"/>
              </a:solidFill>
              <a:effectLst/>
              <a:uLnTx/>
              <a:uFillTx/>
              <a:latin typeface="Gill Sans MT"/>
              <a:ea typeface="+mn-ea"/>
              <a:cs typeface="+mn-cs"/>
            </a:endParaRPr>
          </a:p>
        </p:txBody>
      </p:sp>
      <p:pic>
        <p:nvPicPr>
          <p:cNvPr id="26" name="Picture 2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1ED44A6-9245-4D23-BE8E-2B3FD2585083}"/>
              </a:ext>
            </a:extLst>
          </p:cNvPr>
          <p:cNvSpPr txBox="1"/>
          <p:nvPr/>
        </p:nvSpPr>
        <p:spPr>
          <a:xfrm>
            <a:off x="682374" y="513567"/>
            <a:ext cx="4097779" cy="5085567"/>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5" name="Picture 4" descr="A picture containing text, person, blackboard, glasses&#10;&#10;Description automatically generated">
            <a:extLst>
              <a:ext uri="{FF2B5EF4-FFF2-40B4-BE49-F238E27FC236}">
                <a16:creationId xmlns:a16="http://schemas.microsoft.com/office/drawing/2014/main" id="{7BBBEB55-BCB3-45DA-91DF-70C02327FFB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181"/>
          <a:stretch/>
        </p:blipFill>
        <p:spPr>
          <a:xfrm>
            <a:off x="362505" y="1258867"/>
            <a:ext cx="4133088" cy="3280476"/>
          </a:xfrm>
          <a:prstGeom prst="rect">
            <a:avLst/>
          </a:prstGeom>
        </p:spPr>
      </p:pic>
    </p:spTree>
    <p:extLst>
      <p:ext uri="{BB962C8B-B14F-4D97-AF65-F5344CB8AC3E}">
        <p14:creationId xmlns:p14="http://schemas.microsoft.com/office/powerpoint/2010/main" val="230380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102156"/>
            <a:ext cx="11029950" cy="1049235"/>
          </a:xfrm>
        </p:spPr>
        <p:txBody>
          <a:bodyPr>
            <a:normAutofit/>
          </a:bodyPr>
          <a:lstStyle/>
          <a:p>
            <a:pPr algn="ctr"/>
            <a:r>
              <a:rPr lang="en-CA" sz="2800" b="1" dirty="0">
                <a:solidFill>
                  <a:srgbClr val="1C398C"/>
                </a:solidFill>
              </a:rPr>
              <a:t>In-text citations: the two basic parts</a:t>
            </a:r>
          </a:p>
        </p:txBody>
      </p:sp>
      <p:sp>
        <p:nvSpPr>
          <p:cNvPr id="3" name="Content Placeholder 2"/>
          <p:cNvSpPr>
            <a:spLocks noGrp="1"/>
          </p:cNvSpPr>
          <p:nvPr>
            <p:ph idx="1"/>
          </p:nvPr>
        </p:nvSpPr>
        <p:spPr>
          <a:xfrm>
            <a:off x="409433" y="914401"/>
            <a:ext cx="11253929" cy="5145206"/>
          </a:xfrm>
          <a:solidFill>
            <a:schemeClr val="accent6">
              <a:lumMod val="40000"/>
              <a:lumOff val="60000"/>
            </a:schemeClr>
          </a:solidFill>
          <a:ln>
            <a:solidFill>
              <a:srgbClr val="0070C0"/>
            </a:solidFill>
          </a:ln>
        </p:spPr>
        <p:txBody>
          <a:bodyPr>
            <a:normAutofit fontScale="25000" lnSpcReduction="20000"/>
          </a:bodyPr>
          <a:lstStyle/>
          <a:p>
            <a:pPr marL="0" indent="0" algn="ctr">
              <a:spcBef>
                <a:spcPts val="0"/>
              </a:spcBef>
              <a:buNone/>
            </a:pPr>
            <a:r>
              <a:rPr lang="en-CA" sz="4000" b="1" dirty="0">
                <a:solidFill>
                  <a:schemeClr val="accent2">
                    <a:lumMod val="75000"/>
                  </a:schemeClr>
                </a:solidFill>
              </a:rPr>
              <a:t>        </a:t>
            </a:r>
            <a:r>
              <a:rPr lang="en-CA" sz="8000" b="1" dirty="0">
                <a:solidFill>
                  <a:schemeClr val="accent2">
                    <a:lumMod val="75000"/>
                  </a:schemeClr>
                </a:solidFill>
              </a:rPr>
              <a:t>  </a:t>
            </a:r>
            <a:r>
              <a:rPr lang="en-CA" sz="9600" b="1" dirty="0">
                <a:solidFill>
                  <a:schemeClr val="accent2"/>
                </a:solidFill>
              </a:rPr>
              <a:t>MLA USES PARENTHETICAL CITATIONS WHICH INCLUDE </a:t>
            </a:r>
          </a:p>
          <a:p>
            <a:pPr marL="0" indent="0" algn="ctr">
              <a:spcBef>
                <a:spcPts val="0"/>
              </a:spcBef>
              <a:buNone/>
            </a:pPr>
            <a:r>
              <a:rPr lang="en-CA" sz="9600" b="1" dirty="0">
                <a:solidFill>
                  <a:schemeClr val="accent2"/>
                </a:solidFill>
              </a:rPr>
              <a:t>TWO COMPONENTS:</a:t>
            </a:r>
          </a:p>
          <a:p>
            <a:pPr marL="0" indent="0">
              <a:lnSpc>
                <a:spcPct val="140000"/>
              </a:lnSpc>
              <a:buNone/>
            </a:pPr>
            <a:r>
              <a:rPr lang="en-CA" sz="9200" u="sng" dirty="0">
                <a:highlight>
                  <a:srgbClr val="FF00FF"/>
                </a:highlight>
              </a:rPr>
              <a:t>1. THE IN-TEXT CITATION</a:t>
            </a:r>
            <a:r>
              <a:rPr lang="en-CA" sz="9200" dirty="0"/>
              <a:t>:  Whenever a work is cited (referred to in any manner), credit must be given to the author of the work immediately following the borrowed information, whether the information is paraphrased or quoted directly.  Failure to do so is PLAGIARISM - literary theft - and comes with serious penalties!!</a:t>
            </a:r>
          </a:p>
          <a:p>
            <a:pPr marL="0" indent="0">
              <a:lnSpc>
                <a:spcPct val="140000"/>
              </a:lnSpc>
              <a:buNone/>
            </a:pPr>
            <a:r>
              <a:rPr lang="en-CA" sz="9200" u="sng" dirty="0">
                <a:highlight>
                  <a:srgbClr val="FF00FF"/>
                </a:highlight>
              </a:rPr>
              <a:t>II. THE WORKS CITED PAGE</a:t>
            </a:r>
            <a:r>
              <a:rPr lang="en-CA" sz="9200" dirty="0">
                <a:highlight>
                  <a:srgbClr val="FF00FF"/>
                </a:highlight>
              </a:rPr>
              <a:t>:  </a:t>
            </a:r>
            <a:r>
              <a:rPr lang="en-CA" sz="9200" dirty="0"/>
              <a:t>The source must also be cited thoroughly at the end of the assignment, in the Works Cited, which is included on a separate page at the end.  All cited works must be listed in alphabetical order (by author’s last name) on this page.  Formatting for each source may change depending on the type of source used.  Refer to your </a:t>
            </a:r>
            <a:r>
              <a:rPr lang="en-CA" sz="9200" i="1" dirty="0"/>
              <a:t>MLA Citation Guide (</a:t>
            </a:r>
            <a:r>
              <a:rPr lang="en-CA" sz="9200" dirty="0"/>
              <a:t>which can be found on the Iona website under Library “Links”)</a:t>
            </a:r>
            <a:r>
              <a:rPr lang="en-CA" sz="9200" i="1" dirty="0"/>
              <a:t> </a:t>
            </a:r>
            <a:r>
              <a:rPr lang="en-CA" sz="9200" dirty="0"/>
              <a:t>for specific information.</a:t>
            </a:r>
          </a:p>
          <a:p>
            <a:r>
              <a:rPr lang="en-CA" dirty="0"/>
              <a:t>          </a:t>
            </a:r>
          </a:p>
          <a:p>
            <a:endParaRPr lang="en-CA" dirty="0"/>
          </a:p>
          <a:p>
            <a:r>
              <a:rPr lang="en-CA" dirty="0"/>
              <a:t> </a:t>
            </a:r>
          </a:p>
        </p:txBody>
      </p:sp>
      <p:pic>
        <p:nvPicPr>
          <p:cNvPr id="3076" name="Picture 4" descr="Thing One and Thing Two | Dr. Seuss Wiki | Fandom">
            <a:extLst>
              <a:ext uri="{FF2B5EF4-FFF2-40B4-BE49-F238E27FC236}">
                <a16:creationId xmlns:a16="http://schemas.microsoft.com/office/drawing/2014/main" id="{0B7851EF-991E-48E1-B405-61D6858A0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9280" y="1"/>
            <a:ext cx="854580" cy="914400"/>
          </a:xfrm>
          <a:prstGeom prst="rect">
            <a:avLst/>
          </a:prstGeom>
          <a:solidFill>
            <a:schemeClr val="accent2">
              <a:lumMod val="40000"/>
              <a:lumOff val="60000"/>
            </a:schemeClr>
          </a:solidFill>
          <a:ln>
            <a:solidFill>
              <a:schemeClr val="accent2">
                <a:lumMod val="75000"/>
              </a:schemeClr>
            </a:solidFill>
          </a:ln>
        </p:spPr>
      </p:pic>
      <p:pic>
        <p:nvPicPr>
          <p:cNvPr id="9" name="Picture 4" descr="Thing One and Thing Two | Dr. Seuss Wiki | Fandom">
            <a:extLst>
              <a:ext uri="{FF2B5EF4-FFF2-40B4-BE49-F238E27FC236}">
                <a16:creationId xmlns:a16="http://schemas.microsoft.com/office/drawing/2014/main" id="{37A5AF05-EAFF-46EA-8278-7D5089727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40" y="4819"/>
            <a:ext cx="854580" cy="9144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7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887" y="188640"/>
            <a:ext cx="10069033" cy="725760"/>
          </a:xfrm>
        </p:spPr>
        <p:txBody>
          <a:bodyPr>
            <a:normAutofit fontScale="90000"/>
          </a:bodyPr>
          <a:lstStyle/>
          <a:p>
            <a:pPr algn="ctr"/>
            <a:r>
              <a:rPr lang="en-CA" sz="3600" b="1" dirty="0">
                <a:solidFill>
                  <a:srgbClr val="0070C0"/>
                </a:solidFill>
              </a:rPr>
              <a:t> </a:t>
            </a:r>
            <a:r>
              <a:rPr lang="en-CA" sz="3600" b="1" dirty="0">
                <a:solidFill>
                  <a:srgbClr val="1C398C"/>
                </a:solidFill>
              </a:rPr>
              <a:t>the in-text citation….:</a:t>
            </a:r>
            <a:br>
              <a:rPr lang="en-CA" dirty="0"/>
            </a:br>
            <a:endParaRPr lang="en-CA" dirty="0"/>
          </a:p>
        </p:txBody>
      </p:sp>
      <p:sp>
        <p:nvSpPr>
          <p:cNvPr id="3" name="Content Placeholder 2"/>
          <p:cNvSpPr>
            <a:spLocks noGrp="1"/>
          </p:cNvSpPr>
          <p:nvPr>
            <p:ph idx="1"/>
          </p:nvPr>
        </p:nvSpPr>
        <p:spPr>
          <a:xfrm>
            <a:off x="156410" y="1124744"/>
            <a:ext cx="11899231" cy="5023393"/>
          </a:xfrm>
          <a:solidFill>
            <a:schemeClr val="accent6">
              <a:lumMod val="20000"/>
              <a:lumOff val="80000"/>
            </a:schemeClr>
          </a:solidFill>
          <a:ln>
            <a:solidFill>
              <a:srgbClr val="0070C0"/>
            </a:solidFill>
          </a:ln>
        </p:spPr>
        <p:txBody>
          <a:bodyPr>
            <a:noAutofit/>
          </a:bodyPr>
          <a:lstStyle/>
          <a:p>
            <a:pPr marL="0" indent="0">
              <a:buNone/>
            </a:pPr>
            <a:r>
              <a:rPr lang="en-CA" sz="2200" b="1" dirty="0"/>
              <a:t>IF THE AUTHOR IS MENTIONED IN  THE TEXT:</a:t>
            </a:r>
          </a:p>
          <a:p>
            <a:pPr marL="0" indent="0">
              <a:buNone/>
            </a:pPr>
            <a:r>
              <a:rPr lang="en-CA" sz="2200" dirty="0"/>
              <a:t>In the story, Dahl initially describes Mary Maloney as a housewife who “</a:t>
            </a:r>
            <a:r>
              <a:rPr lang="en-US" sz="2200" b="0" i="0" dirty="0">
                <a:solidFill>
                  <a:srgbClr val="202020"/>
                </a:solidFill>
                <a:effectLst/>
                <a:latin typeface="Gill Sans MT" panose="020B0502020104020203" pitchFamily="34" charset="0"/>
              </a:rPr>
              <a:t>loved to luxuriate in the presence of this man” (263).</a:t>
            </a:r>
            <a:r>
              <a:rPr lang="en-CA" sz="2200" b="0" dirty="0"/>
              <a:t>       </a:t>
            </a:r>
            <a:r>
              <a:rPr lang="en-CA" dirty="0">
                <a:solidFill>
                  <a:srgbClr val="0000FF"/>
                </a:solidFill>
                <a:highlight>
                  <a:srgbClr val="00FFFF"/>
                </a:highlight>
              </a:rPr>
              <a:t>JUST INCLUDE THE PAGE,  AUTHOR NOT REQUIRED</a:t>
            </a:r>
          </a:p>
          <a:p>
            <a:pPr marL="0" indent="0">
              <a:buNone/>
            </a:pPr>
            <a:r>
              <a:rPr lang="en-CA" sz="2200" b="1" dirty="0"/>
              <a:t>IF THE AUTHOR IS </a:t>
            </a:r>
            <a:r>
              <a:rPr lang="en-CA" sz="2200" b="1" i="1" dirty="0"/>
              <a:t>NOT</a:t>
            </a:r>
            <a:r>
              <a:rPr lang="en-CA" sz="2200" b="1" dirty="0"/>
              <a:t> MENTIONED IN THE TEXT:</a:t>
            </a:r>
          </a:p>
          <a:p>
            <a:pPr marL="0" indent="0">
              <a:buNone/>
            </a:pPr>
            <a:r>
              <a:rPr lang="en-CA" sz="2200" dirty="0"/>
              <a:t>Early in the story, Mary Maloney is described as a housewife who “</a:t>
            </a:r>
            <a:r>
              <a:rPr lang="en-US" sz="2200" b="0" i="0" dirty="0">
                <a:solidFill>
                  <a:srgbClr val="202020"/>
                </a:solidFill>
                <a:effectLst/>
                <a:latin typeface="Gill Sans MT" panose="020B0502020104020203" pitchFamily="34" charset="0"/>
              </a:rPr>
              <a:t>loved to luxuriate in the presence of this man” (Dahl 26).</a:t>
            </a:r>
            <a:r>
              <a:rPr lang="en-CA" sz="2200" b="0" dirty="0"/>
              <a:t>  </a:t>
            </a:r>
            <a:r>
              <a:rPr lang="en-CA" sz="2200" b="0" dirty="0">
                <a:solidFill>
                  <a:srgbClr val="0000FF"/>
                </a:solidFill>
              </a:rPr>
              <a:t>	  </a:t>
            </a:r>
            <a:r>
              <a:rPr lang="en-CA" sz="2200" dirty="0">
                <a:solidFill>
                  <a:srgbClr val="0000FF"/>
                </a:solidFill>
              </a:rPr>
              <a:t> </a:t>
            </a:r>
            <a:r>
              <a:rPr lang="en-CA" dirty="0">
                <a:solidFill>
                  <a:srgbClr val="0000FF"/>
                </a:solidFill>
                <a:highlight>
                  <a:srgbClr val="00FFFF"/>
                </a:highlight>
              </a:rPr>
              <a:t>AUTHOR </a:t>
            </a:r>
            <a:r>
              <a:rPr lang="en-CA" i="1" dirty="0">
                <a:solidFill>
                  <a:srgbClr val="0000FF"/>
                </a:solidFill>
                <a:highlight>
                  <a:srgbClr val="00FFFF"/>
                </a:highlight>
              </a:rPr>
              <a:t>AND</a:t>
            </a:r>
            <a:r>
              <a:rPr lang="en-CA" dirty="0">
                <a:solidFill>
                  <a:srgbClr val="0000FF"/>
                </a:solidFill>
                <a:highlight>
                  <a:srgbClr val="00FFFF"/>
                </a:highlight>
              </a:rPr>
              <a:t> PAGE REQUIRED</a:t>
            </a:r>
          </a:p>
          <a:p>
            <a:pPr marL="0" indent="0">
              <a:lnSpc>
                <a:spcPct val="100000"/>
              </a:lnSpc>
              <a:spcBef>
                <a:spcPts val="0"/>
              </a:spcBef>
              <a:buNone/>
            </a:pPr>
            <a:r>
              <a:rPr lang="en-US" sz="2200" b="1" dirty="0">
                <a:solidFill>
                  <a:schemeClr val="accent2"/>
                </a:solidFill>
              </a:rPr>
              <a:t>FOR ONLINE RESOURCES: </a:t>
            </a:r>
            <a:r>
              <a:rPr lang="en-US" sz="2200" b="1" i="0" dirty="0">
                <a:solidFill>
                  <a:schemeClr val="accent2"/>
                </a:solidFill>
                <a:effectLst/>
              </a:rPr>
              <a:t>Include in the text the first item that appears in the </a:t>
            </a:r>
            <a:r>
              <a:rPr lang="en-US" sz="2200" b="1" i="1" dirty="0">
                <a:solidFill>
                  <a:schemeClr val="accent2"/>
                </a:solidFill>
                <a:effectLst/>
              </a:rPr>
              <a:t>Works Cited </a:t>
            </a:r>
            <a:r>
              <a:rPr lang="en-US" sz="2200" b="1" i="0" dirty="0">
                <a:solidFill>
                  <a:schemeClr val="accent2"/>
                </a:solidFill>
                <a:effectLst/>
              </a:rPr>
              <a:t>entry that corresponds to the citation (ie. author name, article name, website name, film name)</a:t>
            </a:r>
            <a:r>
              <a:rPr lang="en-US" sz="2200" b="1" i="0" dirty="0">
                <a:solidFill>
                  <a:schemeClr val="accent1"/>
                </a:solidFill>
                <a:effectLst/>
              </a:rPr>
              <a:t>.</a:t>
            </a:r>
          </a:p>
          <a:p>
            <a:pPr marL="0" indent="0" algn="ctr">
              <a:lnSpc>
                <a:spcPct val="100000"/>
              </a:lnSpc>
              <a:spcBef>
                <a:spcPts val="0"/>
              </a:spcBef>
              <a:buNone/>
            </a:pPr>
            <a:r>
              <a:rPr lang="en-CA" b="0" dirty="0"/>
              <a:t>-------------------------------------------------------------</a:t>
            </a:r>
          </a:p>
          <a:p>
            <a:pPr marL="0" indent="0">
              <a:lnSpc>
                <a:spcPct val="100000"/>
              </a:lnSpc>
              <a:spcBef>
                <a:spcPts val="0"/>
              </a:spcBef>
              <a:buNone/>
            </a:pPr>
            <a:r>
              <a:rPr lang="en-CA" dirty="0"/>
              <a:t>CORRESPONDING WORKS CITED ENTRY (to be included at the end of the paper, on a separate page):   </a:t>
            </a:r>
          </a:p>
          <a:p>
            <a:pPr marL="0" indent="0">
              <a:lnSpc>
                <a:spcPct val="100000"/>
              </a:lnSpc>
              <a:spcBef>
                <a:spcPts val="0"/>
              </a:spcBef>
              <a:buNone/>
            </a:pPr>
            <a:r>
              <a:rPr lang="en-CA" dirty="0"/>
              <a:t>Dahl</a:t>
            </a:r>
            <a:r>
              <a:rPr lang="en-CA" b="0" dirty="0"/>
              <a:t>,  Roald. “Lamb to the Slaughter”. </a:t>
            </a:r>
            <a:r>
              <a:rPr lang="en-CA" b="0" i="1" dirty="0"/>
              <a:t>Lamb to the Slaughter and O</a:t>
            </a:r>
            <a:r>
              <a:rPr lang="en-CA" i="1" dirty="0"/>
              <a:t>ther Stories</a:t>
            </a:r>
            <a:r>
              <a:rPr lang="en-CA" b="0" dirty="0"/>
              <a:t>, Penguin Publishing, 1995, London.</a:t>
            </a:r>
            <a:endParaRPr lang="en-CA" dirty="0"/>
          </a:p>
        </p:txBody>
      </p:sp>
      <p:pic>
        <p:nvPicPr>
          <p:cNvPr id="4098" name="Picture 2" descr="Example Images – Browse 299,125 Stock Photos, Vectors, and Video | Adobe  Stock">
            <a:extLst>
              <a:ext uri="{FF2B5EF4-FFF2-40B4-BE49-F238E27FC236}">
                <a16:creationId xmlns:a16="http://schemas.microsoft.com/office/drawing/2014/main" id="{68FB33B1-AC2B-4709-904F-67815E9FE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947" y="133248"/>
            <a:ext cx="1659787" cy="933630"/>
          </a:xfrm>
          <a:prstGeom prst="rect">
            <a:avLst/>
          </a:prstGeom>
          <a:noFill/>
          <a:ln w="127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8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365760"/>
            <a:ext cx="7516316" cy="548640"/>
          </a:xfrm>
        </p:spPr>
        <p:txBody>
          <a:bodyPr>
            <a:normAutofit fontScale="90000"/>
          </a:bodyPr>
          <a:lstStyle/>
          <a:p>
            <a:pPr algn="ctr"/>
            <a:r>
              <a:rPr lang="en-CA" b="1" dirty="0">
                <a:solidFill>
                  <a:srgbClr val="1C398C"/>
                </a:solidFill>
              </a:rPr>
              <a:t>Including short quotations.....</a:t>
            </a:r>
          </a:p>
        </p:txBody>
      </p:sp>
      <p:sp>
        <p:nvSpPr>
          <p:cNvPr id="3" name="Content Placeholder 2"/>
          <p:cNvSpPr>
            <a:spLocks noGrp="1"/>
          </p:cNvSpPr>
          <p:nvPr>
            <p:ph idx="1"/>
          </p:nvPr>
        </p:nvSpPr>
        <p:spPr>
          <a:xfrm>
            <a:off x="372980" y="1046746"/>
            <a:ext cx="11430000" cy="4788569"/>
          </a:xfrm>
          <a:solidFill>
            <a:schemeClr val="accent6">
              <a:lumMod val="20000"/>
              <a:lumOff val="80000"/>
            </a:schemeClr>
          </a:solidFill>
          <a:ln>
            <a:solidFill>
              <a:srgbClr val="0070C0"/>
            </a:solidFill>
          </a:ln>
        </p:spPr>
        <p:txBody>
          <a:bodyPr>
            <a:normAutofit fontScale="92500" lnSpcReduction="10000"/>
          </a:bodyPr>
          <a:lstStyle/>
          <a:p>
            <a:pPr marL="0" indent="0">
              <a:buNone/>
            </a:pPr>
            <a:r>
              <a:rPr lang="en-CA" sz="2400" dirty="0"/>
              <a:t>If a quotation is </a:t>
            </a:r>
            <a:r>
              <a:rPr lang="en-CA" sz="2400" dirty="0">
                <a:highlight>
                  <a:srgbClr val="FF00FF"/>
                </a:highlight>
              </a:rPr>
              <a:t>four lines or less </a:t>
            </a:r>
            <a:r>
              <a:rPr lang="en-CA" sz="2400" dirty="0"/>
              <a:t>once it is typed, it is considered </a:t>
            </a:r>
            <a:r>
              <a:rPr lang="en-CA" sz="2400" dirty="0">
                <a:highlight>
                  <a:srgbClr val="FF00FF"/>
                </a:highlight>
              </a:rPr>
              <a:t>a short quotation</a:t>
            </a:r>
            <a:r>
              <a:rPr lang="en-CA" sz="2400" dirty="0"/>
              <a:t>. </a:t>
            </a:r>
          </a:p>
          <a:p>
            <a:pPr marL="0" indent="0">
              <a:buNone/>
            </a:pPr>
            <a:r>
              <a:rPr lang="en-CA" sz="2400" dirty="0"/>
              <a:t>It is to be included in line with the rest of the information in the paragraph and introduced with appropriate punctuation - usually a comma - unless it is part of the sentence (as below).  The parenthetical documentation is to follow immediately afterwards along with closing punctuation.  </a:t>
            </a:r>
          </a:p>
          <a:p>
            <a:pPr marL="0" indent="0">
              <a:lnSpc>
                <a:spcPct val="100000"/>
              </a:lnSpc>
              <a:buNone/>
            </a:pPr>
            <a:endParaRPr lang="en-CA" sz="2400" b="1" dirty="0">
              <a:solidFill>
                <a:schemeClr val="accent2"/>
              </a:solidFill>
            </a:endParaRPr>
          </a:p>
          <a:p>
            <a:pPr marL="0" indent="0">
              <a:lnSpc>
                <a:spcPct val="100000"/>
              </a:lnSpc>
              <a:buNone/>
            </a:pPr>
            <a:r>
              <a:rPr lang="en-CA" sz="2400" b="1" dirty="0">
                <a:solidFill>
                  <a:schemeClr val="accent2"/>
                </a:solidFill>
              </a:rPr>
              <a:t>CONSIDER THE QUOTATION FROM THE PREVIOUS SLIDE AS AN EXAMPLE OF A SHORT QUOTATION:</a:t>
            </a:r>
          </a:p>
          <a:p>
            <a:pPr marL="0" indent="0">
              <a:buNone/>
            </a:pPr>
            <a:r>
              <a:rPr lang="en-CA" sz="2400" dirty="0"/>
              <a:t>	</a:t>
            </a:r>
            <a:r>
              <a:rPr lang="en-US" sz="2400" b="0" i="0" dirty="0">
                <a:solidFill>
                  <a:srgbClr val="1C398C"/>
                </a:solidFill>
                <a:effectLst/>
                <a:latin typeface="Gill Sans MT" panose="020B0502020104020203" pitchFamily="34" charset="0"/>
              </a:rPr>
              <a:t>Dahl creates the image of a doting wife in his initial descriptions.</a:t>
            </a:r>
            <a:r>
              <a:rPr lang="en-CA" sz="2400" i="0" dirty="0">
                <a:solidFill>
                  <a:srgbClr val="1C398C"/>
                </a:solidFill>
                <a:effectLst/>
                <a:latin typeface="Gill Sans MT" panose="020B0502020104020203" pitchFamily="34" charset="0"/>
              </a:rPr>
              <a:t>  </a:t>
            </a:r>
            <a:r>
              <a:rPr lang="en-CA" sz="2400" dirty="0">
                <a:solidFill>
                  <a:srgbClr val="1C398C"/>
                </a:solidFill>
              </a:rPr>
              <a:t>Early in the story, Mary Maloney is described as a housewife who “</a:t>
            </a:r>
            <a:r>
              <a:rPr lang="en-US" sz="2400" b="0" i="0" dirty="0">
                <a:solidFill>
                  <a:srgbClr val="1C398C"/>
                </a:solidFill>
                <a:effectLst/>
                <a:latin typeface="Gill Sans MT" panose="020B0502020104020203" pitchFamily="34" charset="0"/>
              </a:rPr>
              <a:t>loved to luxuriate in the presence of this man” (Dahl 26). She seems to exist entirely for her husband.</a:t>
            </a:r>
          </a:p>
          <a:p>
            <a:pPr marL="0" indent="0" algn="ctr">
              <a:buNone/>
            </a:pPr>
            <a:r>
              <a:rPr lang="en-US" sz="1900" b="0" i="0" dirty="0">
                <a:solidFill>
                  <a:srgbClr val="202020"/>
                </a:solidFill>
                <a:effectLst/>
                <a:latin typeface="Gill Sans MT" panose="020B0502020104020203" pitchFamily="34" charset="0"/>
              </a:rPr>
              <a:t> </a:t>
            </a:r>
            <a:r>
              <a:rPr lang="en-CA" sz="1900" b="1" dirty="0">
                <a:solidFill>
                  <a:srgbClr val="0070C0"/>
                </a:solidFill>
              </a:rPr>
              <a:t>*THE SECOND PART,  THE WORKS CITED ENTRY, WOULD BE ON THE WORKS CITED PAGE*</a:t>
            </a:r>
            <a:endParaRPr lang="en-CA" sz="1900" b="1" dirty="0"/>
          </a:p>
        </p:txBody>
      </p:sp>
      <p:pic>
        <p:nvPicPr>
          <p:cNvPr id="5124" name="Picture 4" descr="Shorts Stock Illustrations – 39,597 Shorts Stock Illustrations, Vectors &amp;  Clipart - Dreamstime">
            <a:extLst>
              <a:ext uri="{FF2B5EF4-FFF2-40B4-BE49-F238E27FC236}">
                <a16:creationId xmlns:a16="http://schemas.microsoft.com/office/drawing/2014/main" id="{1F5C8AEE-2B05-4509-BA6C-00148C2C0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5865" y="47708"/>
            <a:ext cx="828386" cy="82838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6" name="Picture 4" descr="Shorts Stock Illustrations – 39,597 Shorts Stock Illustrations, Vectors &amp;  Clipart - Dreamstime">
            <a:extLst>
              <a:ext uri="{FF2B5EF4-FFF2-40B4-BE49-F238E27FC236}">
                <a16:creationId xmlns:a16="http://schemas.microsoft.com/office/drawing/2014/main" id="{9E467108-BEF8-4AD0-8C65-BB0E109AB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233" y="47708"/>
            <a:ext cx="828386" cy="82838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3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520940" cy="470952"/>
          </a:xfrm>
        </p:spPr>
        <p:txBody>
          <a:bodyPr>
            <a:normAutofit fontScale="90000"/>
          </a:bodyPr>
          <a:lstStyle/>
          <a:p>
            <a:pPr algn="ctr"/>
            <a:r>
              <a:rPr lang="en-CA" b="1" dirty="0">
                <a:solidFill>
                  <a:srgbClr val="1C398C"/>
                </a:solidFill>
              </a:rPr>
              <a:t>long quotations </a:t>
            </a:r>
          </a:p>
        </p:txBody>
      </p:sp>
      <p:sp>
        <p:nvSpPr>
          <p:cNvPr id="3" name="Content Placeholder 2"/>
          <p:cNvSpPr>
            <a:spLocks noGrp="1"/>
          </p:cNvSpPr>
          <p:nvPr>
            <p:ph idx="1"/>
          </p:nvPr>
        </p:nvSpPr>
        <p:spPr>
          <a:xfrm>
            <a:off x="120316" y="950495"/>
            <a:ext cx="11959389" cy="5402178"/>
          </a:xfrm>
          <a:solidFill>
            <a:schemeClr val="accent6">
              <a:lumMod val="20000"/>
              <a:lumOff val="80000"/>
            </a:schemeClr>
          </a:solidFill>
          <a:ln>
            <a:solidFill>
              <a:srgbClr val="0070C0"/>
            </a:solidFill>
          </a:ln>
        </p:spPr>
        <p:txBody>
          <a:bodyPr>
            <a:normAutofit fontScale="25000" lnSpcReduction="20000"/>
          </a:bodyPr>
          <a:lstStyle/>
          <a:p>
            <a:pPr marL="0" indent="0">
              <a:buNone/>
            </a:pPr>
            <a:r>
              <a:rPr lang="en-CA" sz="8800" dirty="0"/>
              <a:t>If the quoted text is </a:t>
            </a:r>
            <a:r>
              <a:rPr lang="en-CA" sz="8800" dirty="0">
                <a:highlight>
                  <a:srgbClr val="FF00FF"/>
                </a:highlight>
              </a:rPr>
              <a:t>more than four lines typed</a:t>
            </a:r>
            <a:r>
              <a:rPr lang="en-CA" sz="8800" dirty="0"/>
              <a:t>, it is considered </a:t>
            </a:r>
            <a:r>
              <a:rPr lang="en-CA" sz="8800" dirty="0">
                <a:highlight>
                  <a:srgbClr val="FF00FF"/>
                </a:highlight>
              </a:rPr>
              <a:t>a long quotation </a:t>
            </a:r>
            <a:r>
              <a:rPr lang="en-CA" sz="8800" dirty="0"/>
              <a:t>and should be separated from the paragraph (without quotation marks) and the entire quotation should be indented by one inch (2 tabs) or </a:t>
            </a:r>
            <a:r>
              <a:rPr lang="en-CA" sz="8800" b="1" i="1" dirty="0"/>
              <a:t>blocked</a:t>
            </a:r>
            <a:r>
              <a:rPr lang="en-CA" sz="8800" dirty="0"/>
              <a:t>.  It should be double-spaced like the rest of the assignment. Review the example which follows.</a:t>
            </a:r>
            <a:r>
              <a:rPr lang="en-CA" sz="8800" b="1" dirty="0">
                <a:solidFill>
                  <a:schemeClr val="accent2"/>
                </a:solidFill>
              </a:rPr>
              <a:t>			</a:t>
            </a:r>
            <a:r>
              <a:rPr lang="en-CA" sz="4000" b="1" dirty="0">
                <a:solidFill>
                  <a:schemeClr val="accent2"/>
                </a:solidFill>
              </a:rPr>
              <a:t>	     </a:t>
            </a:r>
          </a:p>
          <a:p>
            <a:pPr marL="0" indent="0">
              <a:lnSpc>
                <a:spcPct val="170000"/>
              </a:lnSpc>
              <a:spcBef>
                <a:spcPts val="0"/>
              </a:spcBef>
              <a:buNone/>
            </a:pPr>
            <a:r>
              <a:rPr lang="en-CA" sz="8800" dirty="0">
                <a:solidFill>
                  <a:srgbClr val="1C398C"/>
                </a:solidFill>
              </a:rPr>
              <a:t>In the short story “Lamb to the Slaughter”,  despite Mary’s attention to all his needs, Patrick Maloney treats her poorly, essentially abandoning her, saying :        </a:t>
            </a:r>
            <a:r>
              <a:rPr lang="en-CA" sz="8000" b="1" dirty="0">
                <a:solidFill>
                  <a:srgbClr val="1C398C"/>
                </a:solidFill>
                <a:highlight>
                  <a:srgbClr val="00FFFF"/>
                </a:highlight>
              </a:rPr>
              <a:t>note the opening punctuation</a:t>
            </a:r>
          </a:p>
          <a:p>
            <a:pPr marL="914400" lvl="2" indent="0">
              <a:lnSpc>
                <a:spcPct val="170000"/>
              </a:lnSpc>
              <a:spcBef>
                <a:spcPts val="0"/>
              </a:spcBef>
              <a:buNone/>
            </a:pPr>
            <a:r>
              <a:rPr lang="en-CA" sz="3600" dirty="0">
                <a:solidFill>
                  <a:srgbClr val="1C398C"/>
                </a:solidFill>
              </a:rPr>
              <a:t>	</a:t>
            </a:r>
            <a:r>
              <a:rPr lang="en-US" sz="8800" b="0" i="0" dirty="0">
                <a:solidFill>
                  <a:srgbClr val="1C398C"/>
                </a:solidFill>
                <a:effectLst/>
              </a:rPr>
              <a:t>This is going to be a bit of a shock to you, I'm afraid…..But I've thought about it a good deal </a:t>
            </a:r>
          </a:p>
          <a:p>
            <a:pPr marL="914400" lvl="2" indent="0">
              <a:lnSpc>
                <a:spcPct val="170000"/>
              </a:lnSpc>
              <a:spcBef>
                <a:spcPts val="0"/>
              </a:spcBef>
              <a:buNone/>
            </a:pPr>
            <a:r>
              <a:rPr lang="en-US" sz="8800" dirty="0">
                <a:solidFill>
                  <a:srgbClr val="1C398C"/>
                </a:solidFill>
              </a:rPr>
              <a:t>	</a:t>
            </a:r>
            <a:r>
              <a:rPr lang="en-US" sz="8800" b="0" i="0" dirty="0">
                <a:solidFill>
                  <a:srgbClr val="1C398C"/>
                </a:solidFill>
                <a:effectLst/>
              </a:rPr>
              <a:t>and I've decided the only thing to do is tell you right away. I hope you won't blame me too 	much….I know it's kind of a bad time to be telling you, but there simply wasn’t any other </a:t>
            </a:r>
          </a:p>
          <a:p>
            <a:pPr marL="914400" lvl="2" indent="0">
              <a:lnSpc>
                <a:spcPct val="170000"/>
              </a:lnSpc>
              <a:spcBef>
                <a:spcPts val="0"/>
              </a:spcBef>
              <a:buNone/>
            </a:pPr>
            <a:r>
              <a:rPr lang="en-US" sz="8800" dirty="0">
                <a:solidFill>
                  <a:srgbClr val="1C398C"/>
                </a:solidFill>
              </a:rPr>
              <a:t>	</a:t>
            </a:r>
            <a:r>
              <a:rPr lang="en-US" sz="8800" b="0" i="0" dirty="0">
                <a:solidFill>
                  <a:srgbClr val="1C398C"/>
                </a:solidFill>
                <a:effectLst/>
              </a:rPr>
              <a:t>way. Of course, I'll give you money and see you're looked after. But there needn’t really be </a:t>
            </a:r>
          </a:p>
          <a:p>
            <a:pPr marL="914400" lvl="2" indent="0">
              <a:lnSpc>
                <a:spcPct val="170000"/>
              </a:lnSpc>
              <a:spcBef>
                <a:spcPts val="0"/>
              </a:spcBef>
              <a:buNone/>
            </a:pPr>
            <a:r>
              <a:rPr lang="en-US" sz="8800" dirty="0">
                <a:solidFill>
                  <a:srgbClr val="1C398C"/>
                </a:solidFill>
              </a:rPr>
              <a:t>	</a:t>
            </a:r>
            <a:r>
              <a:rPr lang="en-US" sz="8800" b="0" i="0" dirty="0">
                <a:solidFill>
                  <a:srgbClr val="1C398C"/>
                </a:solidFill>
                <a:effectLst/>
              </a:rPr>
              <a:t>any fuss. I hope not anyway. It wouldn't be very good for my job. (Dahl 26)</a:t>
            </a:r>
            <a:endParaRPr lang="en-US" sz="8800" dirty="0">
              <a:solidFill>
                <a:srgbClr val="1C398C"/>
              </a:solidFill>
            </a:endParaRPr>
          </a:p>
          <a:p>
            <a:pPr marL="0" indent="0">
              <a:spcBef>
                <a:spcPts val="0"/>
              </a:spcBef>
              <a:buNone/>
            </a:pPr>
            <a:r>
              <a:rPr lang="en-CA" sz="8800" dirty="0"/>
              <a:t>	                  		           </a:t>
            </a:r>
            <a:r>
              <a:rPr lang="en-CA" sz="8000" b="1" dirty="0">
                <a:solidFill>
                  <a:srgbClr val="0000FF"/>
                </a:solidFill>
                <a:highlight>
                  <a:srgbClr val="00FFFF"/>
                </a:highlight>
              </a:rPr>
              <a:t>(note the punctuation </a:t>
            </a:r>
            <a:r>
              <a:rPr lang="en-CA" sz="8000" b="1" i="1" dirty="0">
                <a:solidFill>
                  <a:srgbClr val="0000FF"/>
                </a:solidFill>
                <a:highlight>
                  <a:srgbClr val="00FFFF"/>
                </a:highlight>
              </a:rPr>
              <a:t>before</a:t>
            </a:r>
            <a:r>
              <a:rPr lang="en-CA" sz="8000" b="1" dirty="0">
                <a:solidFill>
                  <a:srgbClr val="0000FF"/>
                </a:solidFill>
                <a:highlight>
                  <a:srgbClr val="00FFFF"/>
                </a:highlight>
              </a:rPr>
              <a:t> the parenthetical documentation)</a:t>
            </a:r>
            <a:endParaRPr lang="en-CA" sz="8000" b="1" dirty="0">
              <a:highlight>
                <a:srgbClr val="00FFFF"/>
              </a:highlight>
            </a:endParaRPr>
          </a:p>
        </p:txBody>
      </p:sp>
      <p:pic>
        <p:nvPicPr>
          <p:cNvPr id="6150" name="Picture 6" descr="Cute Cheerful Long Cartoon Dachshund Dog Isolated on White Background.  Stock Vector - Illustration of bone, drawing: 104466932">
            <a:extLst>
              <a:ext uri="{FF2B5EF4-FFF2-40B4-BE49-F238E27FC236}">
                <a16:creationId xmlns:a16="http://schemas.microsoft.com/office/drawing/2014/main" id="{73336E40-435C-4E92-8B64-ADF5F7EB97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18" b="15894"/>
          <a:stretch/>
        </p:blipFill>
        <p:spPr bwMode="auto">
          <a:xfrm>
            <a:off x="9054731" y="70362"/>
            <a:ext cx="2524125" cy="752421"/>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1" name="Picture 6" descr="Cute Cheerful Long Cartoon Dachshund Dog Isolated on White Background.  Stock Vector - Illustration of bone, drawing: 104466932">
            <a:extLst>
              <a:ext uri="{FF2B5EF4-FFF2-40B4-BE49-F238E27FC236}">
                <a16:creationId xmlns:a16="http://schemas.microsoft.com/office/drawing/2014/main" id="{1E76A631-FF48-400C-B078-135C3F4132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18" b="15894"/>
          <a:stretch/>
        </p:blipFill>
        <p:spPr bwMode="auto">
          <a:xfrm>
            <a:off x="829340" y="84289"/>
            <a:ext cx="2524125" cy="752421"/>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D050C5B6-AB53-F9DC-6F7D-B9E5FA51399F}"/>
              </a:ext>
            </a:extLst>
          </p:cNvPr>
          <p:cNvSpPr/>
          <p:nvPr/>
        </p:nvSpPr>
        <p:spPr>
          <a:xfrm rot="5400000">
            <a:off x="6314340" y="2946758"/>
            <a:ext cx="159488" cy="350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86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287" y="187832"/>
            <a:ext cx="8761791" cy="1049235"/>
          </a:xfrm>
        </p:spPr>
        <p:txBody>
          <a:bodyPr/>
          <a:lstStyle/>
          <a:p>
            <a:pPr algn="ctr"/>
            <a:r>
              <a:rPr lang="en-CA" b="1" dirty="0">
                <a:solidFill>
                  <a:srgbClr val="1C398C"/>
                </a:solidFill>
              </a:rPr>
              <a:t>Adding/omitting words</a:t>
            </a:r>
          </a:p>
        </p:txBody>
      </p:sp>
      <p:sp>
        <p:nvSpPr>
          <p:cNvPr id="3" name="Content Placeholder 2"/>
          <p:cNvSpPr>
            <a:spLocks noGrp="1"/>
          </p:cNvSpPr>
          <p:nvPr>
            <p:ph idx="1"/>
          </p:nvPr>
        </p:nvSpPr>
        <p:spPr>
          <a:xfrm>
            <a:off x="736979" y="1026199"/>
            <a:ext cx="10672549" cy="4630321"/>
          </a:xfrm>
          <a:solidFill>
            <a:schemeClr val="accent6">
              <a:lumMod val="20000"/>
              <a:lumOff val="80000"/>
            </a:schemeClr>
          </a:solidFill>
          <a:ln>
            <a:solidFill>
              <a:srgbClr val="0070C0"/>
            </a:solidFill>
          </a:ln>
        </p:spPr>
        <p:txBody>
          <a:bodyPr>
            <a:normAutofit/>
          </a:bodyPr>
          <a:lstStyle/>
          <a:p>
            <a:pPr marL="0" indent="0">
              <a:buNone/>
            </a:pPr>
            <a:r>
              <a:rPr lang="en-CA" sz="2400" b="1" dirty="0">
                <a:solidFill>
                  <a:schemeClr val="accent2"/>
                </a:solidFill>
              </a:rPr>
              <a:t>IN-TEXT EXAMPLE FOR ADDING WORDS (use square brackets):</a:t>
            </a:r>
          </a:p>
          <a:p>
            <a:pPr marL="0" indent="0">
              <a:buNone/>
            </a:pPr>
            <a:r>
              <a:rPr lang="en-CA" sz="2400" dirty="0"/>
              <a:t> “[Piggy] smeared the sweat from his cheek” (Golding 3).</a:t>
            </a:r>
          </a:p>
          <a:p>
            <a:pPr marL="0" indent="0">
              <a:buNone/>
            </a:pPr>
            <a:endParaRPr lang="en-CA" dirty="0"/>
          </a:p>
          <a:p>
            <a:pPr marL="0" indent="0">
              <a:buNone/>
            </a:pPr>
            <a:r>
              <a:rPr lang="en-CA" sz="2400" b="1" dirty="0">
                <a:solidFill>
                  <a:schemeClr val="accent2"/>
                </a:solidFill>
              </a:rPr>
              <a:t>IN-TEXT EXAMPLE FOR OMITTING WORDS (use ellipses):</a:t>
            </a:r>
          </a:p>
          <a:p>
            <a:pPr marL="0" indent="0">
              <a:buNone/>
            </a:pPr>
            <a:r>
              <a:rPr lang="en-CA" dirty="0"/>
              <a:t>	</a:t>
            </a:r>
            <a:r>
              <a:rPr lang="en-CA" sz="2400" dirty="0"/>
              <a:t>In an essay on urban legends, Jan Harold Brunvand notes that "some individuals make a point of learning every recent rumour or tale . . . and then share the lively details with several people as though they were true" (78).</a:t>
            </a:r>
          </a:p>
        </p:txBody>
      </p:sp>
      <p:pic>
        <p:nvPicPr>
          <p:cNvPr id="5" name="Graphic 4" descr="Badge Follow with solid fill">
            <a:extLst>
              <a:ext uri="{FF2B5EF4-FFF2-40B4-BE49-F238E27FC236}">
                <a16:creationId xmlns:a16="http://schemas.microsoft.com/office/drawing/2014/main" id="{794AEFA2-CB0C-A2B4-1368-89AEA4011A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9544" y="117115"/>
            <a:ext cx="914400" cy="914400"/>
          </a:xfrm>
          <a:prstGeom prst="rect">
            <a:avLst/>
          </a:prstGeom>
        </p:spPr>
      </p:pic>
      <p:pic>
        <p:nvPicPr>
          <p:cNvPr id="7" name="Graphic 6" descr="Badge Unfollow with solid fill">
            <a:extLst>
              <a:ext uri="{FF2B5EF4-FFF2-40B4-BE49-F238E27FC236}">
                <a16:creationId xmlns:a16="http://schemas.microsoft.com/office/drawing/2014/main" id="{1576C89C-FD3F-1792-9D76-17DFDD816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2313" y="165991"/>
            <a:ext cx="914400" cy="914400"/>
          </a:xfrm>
          <a:prstGeom prst="rect">
            <a:avLst/>
          </a:prstGeom>
        </p:spPr>
      </p:pic>
    </p:spTree>
    <p:extLst>
      <p:ext uri="{BB962C8B-B14F-4D97-AF65-F5344CB8AC3E}">
        <p14:creationId xmlns:p14="http://schemas.microsoft.com/office/powerpoint/2010/main" val="186278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ED8C-4F9A-6B89-0743-22A877C1EB04}"/>
              </a:ext>
            </a:extLst>
          </p:cNvPr>
          <p:cNvSpPr>
            <a:spLocks noGrp="1"/>
          </p:cNvSpPr>
          <p:nvPr>
            <p:ph type="title"/>
          </p:nvPr>
        </p:nvSpPr>
        <p:spPr>
          <a:xfrm>
            <a:off x="463828" y="128660"/>
            <a:ext cx="11330608" cy="719479"/>
          </a:xfrm>
        </p:spPr>
        <p:txBody>
          <a:bodyPr/>
          <a:lstStyle/>
          <a:p>
            <a:pPr algn="ctr"/>
            <a:r>
              <a:rPr lang="en-US" b="1" dirty="0">
                <a:solidFill>
                  <a:srgbClr val="1C398C"/>
                </a:solidFill>
              </a:rPr>
              <a:t>A sample body paragraph </a:t>
            </a:r>
          </a:p>
        </p:txBody>
      </p:sp>
      <p:sp>
        <p:nvSpPr>
          <p:cNvPr id="3" name="Content Placeholder 2">
            <a:extLst>
              <a:ext uri="{FF2B5EF4-FFF2-40B4-BE49-F238E27FC236}">
                <a16:creationId xmlns:a16="http://schemas.microsoft.com/office/drawing/2014/main" id="{1E8F7AC7-08B7-99D7-FF5D-F73C63806048}"/>
              </a:ext>
            </a:extLst>
          </p:cNvPr>
          <p:cNvSpPr>
            <a:spLocks noGrp="1"/>
          </p:cNvSpPr>
          <p:nvPr>
            <p:ph idx="1"/>
          </p:nvPr>
        </p:nvSpPr>
        <p:spPr>
          <a:xfrm>
            <a:off x="1219201" y="689112"/>
            <a:ext cx="10071651" cy="4518992"/>
          </a:xfrm>
          <a:solidFill>
            <a:schemeClr val="bg1"/>
          </a:solidFill>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One of the elements used effectively in the story “Lamb to the Slaughter”, is irony.</a:t>
            </a:r>
            <a:r>
              <a:rPr lang="en-US" dirty="0">
                <a:latin typeface="Arial" panose="020B0604020202020204" pitchFamily="34" charset="0"/>
                <a:cs typeface="Arial" panose="020B0604020202020204" pitchFamily="34" charset="0"/>
              </a:rPr>
              <a:t>  </a:t>
            </a:r>
            <a:r>
              <a:rPr lang="en-US" dirty="0">
                <a:highlight>
                  <a:srgbClr val="00FF00"/>
                </a:highlight>
                <a:latin typeface="Arial" panose="020B0604020202020204" pitchFamily="34" charset="0"/>
                <a:cs typeface="Arial" panose="020B0604020202020204" pitchFamily="34" charset="0"/>
              </a:rPr>
              <a:t>Early on, Dahl introduces the protagonist, Mary Maloney, as a gentle, doting wife who seemingly lives to make her husband, Patrick, happy.  </a:t>
            </a:r>
            <a:r>
              <a:rPr lang="en-US" dirty="0">
                <a:highlight>
                  <a:srgbClr val="00FFFF"/>
                </a:highlight>
                <a:latin typeface="Arial" panose="020B0604020202020204" pitchFamily="34" charset="0"/>
                <a:cs typeface="Arial" panose="020B0604020202020204" pitchFamily="34" charset="0"/>
              </a:rPr>
              <a:t>As Mary awaits Patrick at the end of the day, Dahl describes her, stating, “</a:t>
            </a:r>
            <a:r>
              <a:rPr lang="en-US" b="0" i="0" dirty="0">
                <a:solidFill>
                  <a:srgbClr val="202020"/>
                </a:solidFill>
                <a:effectLst/>
                <a:highlight>
                  <a:srgbClr val="00FFFF"/>
                </a:highlight>
                <a:latin typeface="Arial" panose="020B0604020202020204" pitchFamily="34" charset="0"/>
                <a:cs typeface="Arial" panose="020B0604020202020204" pitchFamily="34" charset="0"/>
              </a:rPr>
              <a:t>she would glance up at the clock, but without anxiety, merely to please herself with the thought that each minute gone by made it nearer the time when he would come. There was a slow smiling air about her, and about everything she did….For her, this was always a blissful time of day” (26). </a:t>
            </a:r>
            <a:r>
              <a:rPr lang="en-US" b="0" i="0" dirty="0">
                <a:solidFill>
                  <a:srgbClr val="202020"/>
                </a:solidFill>
                <a:effectLst/>
                <a:highlight>
                  <a:srgbClr val="FF00FF"/>
                </a:highlight>
                <a:latin typeface="Arial" panose="020B0604020202020204" pitchFamily="34" charset="0"/>
                <a:cs typeface="Arial" panose="020B0604020202020204" pitchFamily="34" charset="0"/>
              </a:rPr>
              <a:t>Mary is depicted as a dependent woman whose happiness seems to be tied entirely to the man she loves. </a:t>
            </a:r>
            <a:r>
              <a:rPr lang="en-US" b="0" i="0" dirty="0">
                <a:solidFill>
                  <a:srgbClr val="202020"/>
                </a:solidFill>
                <a:effectLst/>
                <a:highlight>
                  <a:srgbClr val="00FF00"/>
                </a:highlight>
                <a:latin typeface="Arial" panose="020B0604020202020204" pitchFamily="34" charset="0"/>
                <a:cs typeface="Arial" panose="020B0604020202020204" pitchFamily="34" charset="0"/>
              </a:rPr>
              <a:t>However, as the story progresses and Patrick </a:t>
            </a:r>
            <a:r>
              <a:rPr lang="en-US" dirty="0">
                <a:solidFill>
                  <a:srgbClr val="202020"/>
                </a:solidFill>
                <a:highlight>
                  <a:srgbClr val="00FF00"/>
                </a:highlight>
                <a:latin typeface="Arial" panose="020B0604020202020204" pitchFamily="34" charset="0"/>
                <a:cs typeface="Arial" panose="020B0604020202020204" pitchFamily="34" charset="0"/>
              </a:rPr>
              <a:t>tells </a:t>
            </a:r>
            <a:r>
              <a:rPr lang="en-US" b="0" i="0" dirty="0">
                <a:solidFill>
                  <a:srgbClr val="202020"/>
                </a:solidFill>
                <a:effectLst/>
                <a:highlight>
                  <a:srgbClr val="00FF00"/>
                </a:highlight>
                <a:latin typeface="Arial" panose="020B0604020202020204" pitchFamily="34" charset="0"/>
                <a:cs typeface="Arial" panose="020B0604020202020204" pitchFamily="34" charset="0"/>
              </a:rPr>
              <a:t>Mary that he will be leaving her and that she shouldn’t make a fuss, Mary cannot believe it. When he </a:t>
            </a:r>
            <a:r>
              <a:rPr lang="en-US" dirty="0">
                <a:solidFill>
                  <a:srgbClr val="202020"/>
                </a:solidFill>
                <a:highlight>
                  <a:srgbClr val="00FF00"/>
                </a:highlight>
                <a:latin typeface="Arial" panose="020B0604020202020204" pitchFamily="34" charset="0"/>
                <a:cs typeface="Arial" panose="020B0604020202020204" pitchFamily="34" charset="0"/>
              </a:rPr>
              <a:t>speaks rudely to her, she clubs him over the head with a frozen leg of lamb, killing him.  She then proceeds to get herself an alibi, to ingratiate herself to the investigators as the mourning widow, and ends up cleverly feeding them the murder weapon</a:t>
            </a:r>
            <a:r>
              <a:rPr lang="en-US" dirty="0">
                <a:solidFill>
                  <a:srgbClr val="202020"/>
                </a:solidFill>
                <a:highlight>
                  <a:srgbClr val="00FFFF"/>
                </a:highlight>
                <a:latin typeface="Arial" panose="020B0604020202020204" pitchFamily="34" charset="0"/>
                <a:cs typeface="Arial" panose="020B0604020202020204" pitchFamily="34" charset="0"/>
              </a:rPr>
              <a:t>. As they enjoy their lamb dinner, Dahl writes, “……</a:t>
            </a:r>
            <a:r>
              <a:rPr lang="en-US" b="0" i="0" dirty="0">
                <a:solidFill>
                  <a:srgbClr val="202020"/>
                </a:solidFill>
                <a:effectLst/>
                <a:highlight>
                  <a:srgbClr val="00FFFF"/>
                </a:highlight>
                <a:latin typeface="Arial" panose="020B0604020202020204" pitchFamily="34" charset="0"/>
                <a:cs typeface="Arial" panose="020B0604020202020204" pitchFamily="34" charset="0"/>
              </a:rPr>
              <a:t>in the other room, Mary Maloney began to giggle” (27).</a:t>
            </a:r>
            <a:r>
              <a:rPr lang="en-US" b="0" i="0" dirty="0">
                <a:solidFill>
                  <a:srgbClr val="202020"/>
                </a:solidFill>
                <a:effectLst/>
                <a:highlight>
                  <a:srgbClr val="00FFFF"/>
                </a:highlight>
                <a:latin typeface="Georgia" panose="02040502050405020303" pitchFamily="18" charset="0"/>
              </a:rPr>
              <a:t> </a:t>
            </a:r>
            <a:r>
              <a:rPr lang="en-US" b="0" i="0" dirty="0">
                <a:solidFill>
                  <a:srgbClr val="202020"/>
                </a:solidFill>
                <a:effectLst/>
                <a:highlight>
                  <a:srgbClr val="FF00FF"/>
                </a:highlight>
                <a:latin typeface="Arial" panose="020B0604020202020204" pitchFamily="34" charset="0"/>
                <a:cs typeface="Arial" panose="020B0604020202020204" pitchFamily="34" charset="0"/>
              </a:rPr>
              <a:t>Not only does </a:t>
            </a:r>
            <a:r>
              <a:rPr lang="en-US" dirty="0">
                <a:solidFill>
                  <a:srgbClr val="202020"/>
                </a:solidFill>
                <a:highlight>
                  <a:srgbClr val="FF00FF"/>
                </a:highlight>
                <a:latin typeface="Arial" panose="020B0604020202020204" pitchFamily="34" charset="0"/>
                <a:cs typeface="Arial" panose="020B0604020202020204" pitchFamily="34" charset="0"/>
              </a:rPr>
              <a:t>Mary kill Patrick, but she thinks it is funny that none of the officers suspect her</a:t>
            </a:r>
            <a:r>
              <a:rPr lang="en-US" dirty="0">
                <a:solidFill>
                  <a:srgbClr val="202020"/>
                </a:solidFill>
                <a:latin typeface="Arial" panose="020B0604020202020204" pitchFamily="34" charset="0"/>
                <a:cs typeface="Arial" panose="020B0604020202020204" pitchFamily="34" charset="0"/>
              </a:rPr>
              <a:t>. </a:t>
            </a:r>
            <a:r>
              <a:rPr lang="en-US" dirty="0">
                <a:solidFill>
                  <a:srgbClr val="202020"/>
                </a:solidFill>
                <a:highlight>
                  <a:srgbClr val="FFFF00"/>
                </a:highlight>
                <a:latin typeface="Arial" panose="020B0604020202020204" pitchFamily="34" charset="0"/>
                <a:cs typeface="Arial" panose="020B0604020202020204" pitchFamily="34" charset="0"/>
              </a:rPr>
              <a:t>The sweet, doting wife that Dahl describes early on, gets away with murder because nobody expects that such a gentle soul could be guilty of cold-blooded murder; thus, an excellent example of irony. </a:t>
            </a:r>
            <a:endParaRPr lang="en-US" dirty="0">
              <a:highlight>
                <a:srgbClr val="FFFF00"/>
              </a:highlight>
              <a:latin typeface="Arial" panose="020B0604020202020204" pitchFamily="34" charset="0"/>
              <a:cs typeface="Arial" panose="020B0604020202020204" pitchFamily="34" charset="0"/>
            </a:endParaRPr>
          </a:p>
        </p:txBody>
      </p:sp>
      <p:sp>
        <p:nvSpPr>
          <p:cNvPr id="4" name="Arrow: Bent-Up 3">
            <a:extLst>
              <a:ext uri="{FF2B5EF4-FFF2-40B4-BE49-F238E27FC236}">
                <a16:creationId xmlns:a16="http://schemas.microsoft.com/office/drawing/2014/main" id="{6B5F7B8D-F7C8-0453-2346-8622C4FFDEB7}"/>
              </a:ext>
            </a:extLst>
          </p:cNvPr>
          <p:cNvSpPr/>
          <p:nvPr/>
        </p:nvSpPr>
        <p:spPr>
          <a:xfrm rot="10800000">
            <a:off x="9501809" y="384313"/>
            <a:ext cx="2981739" cy="318052"/>
          </a:xfrm>
          <a:prstGeom prst="bentUpArrow">
            <a:avLst/>
          </a:prstGeom>
          <a:solidFill>
            <a:srgbClr val="1C398C"/>
          </a:solidFill>
          <a:ln>
            <a:solidFill>
              <a:srgbClr val="1C3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Bent-Up 4">
            <a:extLst>
              <a:ext uri="{FF2B5EF4-FFF2-40B4-BE49-F238E27FC236}">
                <a16:creationId xmlns:a16="http://schemas.microsoft.com/office/drawing/2014/main" id="{992AA25C-0791-C57B-FA40-74620252F52C}"/>
              </a:ext>
            </a:extLst>
          </p:cNvPr>
          <p:cNvSpPr/>
          <p:nvPr/>
        </p:nvSpPr>
        <p:spPr>
          <a:xfrm>
            <a:off x="-841516" y="4758190"/>
            <a:ext cx="2981739" cy="318052"/>
          </a:xfrm>
          <a:prstGeom prst="bentUp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695001AD-9641-3E43-F287-E266F70DFF3F}"/>
              </a:ext>
            </a:extLst>
          </p:cNvPr>
          <p:cNvSpPr/>
          <p:nvPr/>
        </p:nvSpPr>
        <p:spPr>
          <a:xfrm>
            <a:off x="11244467" y="958018"/>
            <a:ext cx="775255" cy="145773"/>
          </a:xfrm>
          <a:prstGeom prst="left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53ED1A8-FD0F-8317-784B-DD2A465A85EE}"/>
              </a:ext>
            </a:extLst>
          </p:cNvPr>
          <p:cNvSpPr/>
          <p:nvPr/>
        </p:nvSpPr>
        <p:spPr>
          <a:xfrm rot="10800000">
            <a:off x="327986" y="3135889"/>
            <a:ext cx="775255" cy="145773"/>
          </a:xfrm>
          <a:prstGeom prst="left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57AE5AD5-A5EF-4F71-49C5-85ECB5CD0648}"/>
              </a:ext>
            </a:extLst>
          </p:cNvPr>
          <p:cNvSpPr/>
          <p:nvPr/>
        </p:nvSpPr>
        <p:spPr>
          <a:xfrm rot="10800000">
            <a:off x="322925" y="4065023"/>
            <a:ext cx="775255" cy="145773"/>
          </a:xfrm>
          <a:prstGeom prst="left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C509190B-34F3-58A1-4D08-943A55F8BB15}"/>
              </a:ext>
            </a:extLst>
          </p:cNvPr>
          <p:cNvSpPr/>
          <p:nvPr/>
        </p:nvSpPr>
        <p:spPr>
          <a:xfrm flipV="1">
            <a:off x="11214646" y="3883984"/>
            <a:ext cx="775255" cy="145773"/>
          </a:xfrm>
          <a:prstGeom prst="left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A9F9F9-075A-8E61-803F-9C895329543F}"/>
              </a:ext>
            </a:extLst>
          </p:cNvPr>
          <p:cNvSpPr txBox="1"/>
          <p:nvPr/>
        </p:nvSpPr>
        <p:spPr>
          <a:xfrm>
            <a:off x="9647583" y="50792"/>
            <a:ext cx="1719472" cy="276999"/>
          </a:xfrm>
          <a:prstGeom prst="rect">
            <a:avLst/>
          </a:prstGeom>
          <a:solidFill>
            <a:schemeClr val="bg1"/>
          </a:solidFill>
        </p:spPr>
        <p:txBody>
          <a:bodyPr wrap="square" rtlCol="0">
            <a:spAutoFit/>
          </a:bodyPr>
          <a:lstStyle/>
          <a:p>
            <a:r>
              <a:rPr lang="en-US" sz="1200" dirty="0"/>
              <a:t>TOPIC SENTENCE</a:t>
            </a:r>
          </a:p>
        </p:txBody>
      </p:sp>
      <p:sp>
        <p:nvSpPr>
          <p:cNvPr id="13" name="TextBox 12">
            <a:extLst>
              <a:ext uri="{FF2B5EF4-FFF2-40B4-BE49-F238E27FC236}">
                <a16:creationId xmlns:a16="http://schemas.microsoft.com/office/drawing/2014/main" id="{5459BDBC-0CDA-29A4-36C4-FC3800A84D87}"/>
              </a:ext>
            </a:extLst>
          </p:cNvPr>
          <p:cNvSpPr txBox="1"/>
          <p:nvPr/>
        </p:nvSpPr>
        <p:spPr>
          <a:xfrm>
            <a:off x="10972799" y="696757"/>
            <a:ext cx="1358352" cy="276999"/>
          </a:xfrm>
          <a:prstGeom prst="rect">
            <a:avLst/>
          </a:prstGeom>
          <a:solidFill>
            <a:schemeClr val="bg1"/>
          </a:solidFill>
        </p:spPr>
        <p:txBody>
          <a:bodyPr wrap="square" rtlCol="0">
            <a:spAutoFit/>
          </a:bodyPr>
          <a:lstStyle/>
          <a:p>
            <a:r>
              <a:rPr lang="en-US" sz="1200" dirty="0"/>
              <a:t>POINT 1 EXPL’D</a:t>
            </a:r>
          </a:p>
        </p:txBody>
      </p:sp>
      <p:sp>
        <p:nvSpPr>
          <p:cNvPr id="14" name="TextBox 13">
            <a:extLst>
              <a:ext uri="{FF2B5EF4-FFF2-40B4-BE49-F238E27FC236}">
                <a16:creationId xmlns:a16="http://schemas.microsoft.com/office/drawing/2014/main" id="{0CAD8D7F-E918-DFF3-3F89-19B90EF14CB8}"/>
              </a:ext>
            </a:extLst>
          </p:cNvPr>
          <p:cNvSpPr txBox="1"/>
          <p:nvPr/>
        </p:nvSpPr>
        <p:spPr>
          <a:xfrm>
            <a:off x="127075" y="5131978"/>
            <a:ext cx="1663147" cy="276999"/>
          </a:xfrm>
          <a:prstGeom prst="rect">
            <a:avLst/>
          </a:prstGeom>
          <a:solidFill>
            <a:schemeClr val="bg1"/>
          </a:solidFill>
        </p:spPr>
        <p:txBody>
          <a:bodyPr wrap="square" rtlCol="0">
            <a:spAutoFit/>
          </a:bodyPr>
          <a:lstStyle/>
          <a:p>
            <a:r>
              <a:rPr lang="en-US" sz="1200" dirty="0"/>
              <a:t>CLOSING SENTENCE</a:t>
            </a:r>
          </a:p>
        </p:txBody>
      </p:sp>
      <p:sp>
        <p:nvSpPr>
          <p:cNvPr id="15" name="TextBox 14">
            <a:extLst>
              <a:ext uri="{FF2B5EF4-FFF2-40B4-BE49-F238E27FC236}">
                <a16:creationId xmlns:a16="http://schemas.microsoft.com/office/drawing/2014/main" id="{971A1776-03B9-A080-8DC5-7D1438F69EC1}"/>
              </a:ext>
            </a:extLst>
          </p:cNvPr>
          <p:cNvSpPr txBox="1"/>
          <p:nvPr/>
        </p:nvSpPr>
        <p:spPr>
          <a:xfrm>
            <a:off x="11108634" y="1317546"/>
            <a:ext cx="2166732" cy="276999"/>
          </a:xfrm>
          <a:prstGeom prst="rect">
            <a:avLst/>
          </a:prstGeom>
          <a:solidFill>
            <a:schemeClr val="bg1"/>
          </a:solidFill>
        </p:spPr>
        <p:txBody>
          <a:bodyPr wrap="square" rtlCol="0">
            <a:spAutoFit/>
          </a:bodyPr>
          <a:lstStyle/>
          <a:p>
            <a:r>
              <a:rPr lang="en-US" sz="1200" dirty="0"/>
              <a:t>PROOF 1 INTRO’D &amp; CITED</a:t>
            </a:r>
          </a:p>
        </p:txBody>
      </p:sp>
      <p:sp>
        <p:nvSpPr>
          <p:cNvPr id="16" name="TextBox 15">
            <a:extLst>
              <a:ext uri="{FF2B5EF4-FFF2-40B4-BE49-F238E27FC236}">
                <a16:creationId xmlns:a16="http://schemas.microsoft.com/office/drawing/2014/main" id="{3245E4E2-73D3-4704-DD4A-2E208DDE9C64}"/>
              </a:ext>
            </a:extLst>
          </p:cNvPr>
          <p:cNvSpPr txBox="1"/>
          <p:nvPr/>
        </p:nvSpPr>
        <p:spPr>
          <a:xfrm>
            <a:off x="210036" y="3576339"/>
            <a:ext cx="957471" cy="646331"/>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PROOF 2 INTRO’D &amp; CITED</a:t>
            </a:r>
          </a:p>
        </p:txBody>
      </p:sp>
      <p:sp>
        <p:nvSpPr>
          <p:cNvPr id="17" name="TextBox 16">
            <a:extLst>
              <a:ext uri="{FF2B5EF4-FFF2-40B4-BE49-F238E27FC236}">
                <a16:creationId xmlns:a16="http://schemas.microsoft.com/office/drawing/2014/main" id="{07BCAADA-52FB-EDE7-41BE-C59F23DE3243}"/>
              </a:ext>
            </a:extLst>
          </p:cNvPr>
          <p:cNvSpPr txBox="1"/>
          <p:nvPr/>
        </p:nvSpPr>
        <p:spPr>
          <a:xfrm>
            <a:off x="11156048" y="4029757"/>
            <a:ext cx="1350292" cy="46166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COMMENT 2 &amp; CONN. TO ARG.</a:t>
            </a:r>
          </a:p>
        </p:txBody>
      </p:sp>
      <p:sp>
        <p:nvSpPr>
          <p:cNvPr id="18" name="TextBox 17">
            <a:extLst>
              <a:ext uri="{FF2B5EF4-FFF2-40B4-BE49-F238E27FC236}">
                <a16:creationId xmlns:a16="http://schemas.microsoft.com/office/drawing/2014/main" id="{20FF9587-45EA-D413-CE04-BC6C472B1DE7}"/>
              </a:ext>
            </a:extLst>
          </p:cNvPr>
          <p:cNvSpPr txBox="1"/>
          <p:nvPr/>
        </p:nvSpPr>
        <p:spPr>
          <a:xfrm>
            <a:off x="-241855" y="2771441"/>
            <a:ext cx="1358352" cy="276999"/>
          </a:xfrm>
          <a:prstGeom prst="rect">
            <a:avLst/>
          </a:prstGeom>
          <a:solidFill>
            <a:schemeClr val="bg1"/>
          </a:solidFill>
        </p:spPr>
        <p:txBody>
          <a:bodyPr wrap="square" rtlCol="0">
            <a:spAutoFit/>
          </a:bodyPr>
          <a:lstStyle/>
          <a:p>
            <a:r>
              <a:rPr lang="en-US" sz="1200" dirty="0"/>
              <a:t>POINT 2 EXPL’D</a:t>
            </a:r>
          </a:p>
        </p:txBody>
      </p:sp>
      <p:sp>
        <p:nvSpPr>
          <p:cNvPr id="19" name="Arrow: Left 18">
            <a:extLst>
              <a:ext uri="{FF2B5EF4-FFF2-40B4-BE49-F238E27FC236}">
                <a16:creationId xmlns:a16="http://schemas.microsoft.com/office/drawing/2014/main" id="{20265D18-D6CF-B21C-6B6E-5538C54F7468}"/>
              </a:ext>
            </a:extLst>
          </p:cNvPr>
          <p:cNvSpPr/>
          <p:nvPr/>
        </p:nvSpPr>
        <p:spPr>
          <a:xfrm flipV="1">
            <a:off x="11307416" y="2330025"/>
            <a:ext cx="775255" cy="145773"/>
          </a:xfrm>
          <a:prstGeom prst="left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E623A5D-E9F0-DD18-F4B4-27F7459E7A62}"/>
              </a:ext>
            </a:extLst>
          </p:cNvPr>
          <p:cNvSpPr txBox="1"/>
          <p:nvPr/>
        </p:nvSpPr>
        <p:spPr>
          <a:xfrm>
            <a:off x="11048348" y="1848107"/>
            <a:ext cx="1350291" cy="461665"/>
          </a:xfrm>
          <a:prstGeom prst="rect">
            <a:avLst/>
          </a:prstGeom>
          <a:solidFill>
            <a:schemeClr val="bg1"/>
          </a:solidFill>
        </p:spPr>
        <p:txBody>
          <a:bodyPr wrap="square" rtlCol="0">
            <a:spAutoFit/>
          </a:bodyPr>
          <a:lstStyle/>
          <a:p>
            <a:r>
              <a:rPr lang="en-US" sz="1200" dirty="0"/>
              <a:t>COMMENT 1 &amp;</a:t>
            </a:r>
          </a:p>
          <a:p>
            <a:r>
              <a:rPr lang="en-US" sz="1200" dirty="0"/>
              <a:t>CONN. TO ARG.</a:t>
            </a:r>
          </a:p>
        </p:txBody>
      </p:sp>
      <p:sp>
        <p:nvSpPr>
          <p:cNvPr id="22" name="Arrow: Left 21">
            <a:extLst>
              <a:ext uri="{FF2B5EF4-FFF2-40B4-BE49-F238E27FC236}">
                <a16:creationId xmlns:a16="http://schemas.microsoft.com/office/drawing/2014/main" id="{993C5B31-2735-B340-B461-38473BE6D202}"/>
              </a:ext>
            </a:extLst>
          </p:cNvPr>
          <p:cNvSpPr/>
          <p:nvPr/>
        </p:nvSpPr>
        <p:spPr>
          <a:xfrm flipV="1">
            <a:off x="11307417" y="1603547"/>
            <a:ext cx="775255" cy="145773"/>
          </a:xfrm>
          <a:prstGeom prst="leftArrow">
            <a:avLst/>
          </a:prstGeom>
          <a:solidFill>
            <a:srgbClr val="1C39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91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10329" y="260649"/>
            <a:ext cx="6571343" cy="792088"/>
          </a:xfrm>
        </p:spPr>
        <p:txBody>
          <a:bodyPr>
            <a:normAutofit/>
          </a:bodyPr>
          <a:lstStyle/>
          <a:p>
            <a:pPr algn="ctr"/>
            <a:r>
              <a:rPr lang="en-US" sz="2600" b="1" dirty="0">
                <a:solidFill>
                  <a:srgbClr val="1C398C"/>
                </a:solidFill>
              </a:rPr>
              <a:t>The works cited page</a:t>
            </a:r>
          </a:p>
        </p:txBody>
      </p:sp>
      <p:sp>
        <p:nvSpPr>
          <p:cNvPr id="9" name="Content Placeholder 2"/>
          <p:cNvSpPr>
            <a:spLocks noGrp="1"/>
          </p:cNvSpPr>
          <p:nvPr>
            <p:ph idx="1"/>
          </p:nvPr>
        </p:nvSpPr>
        <p:spPr>
          <a:xfrm>
            <a:off x="1020417" y="715617"/>
            <a:ext cx="10116156" cy="5384932"/>
          </a:xfrm>
          <a:solidFill>
            <a:schemeClr val="accent6">
              <a:lumMod val="40000"/>
              <a:lumOff val="60000"/>
            </a:schemeClr>
          </a:solidFill>
          <a:ln>
            <a:solidFill>
              <a:srgbClr val="0070C0"/>
            </a:solidFill>
          </a:ln>
        </p:spPr>
        <p:txBody>
          <a:bodyPr>
            <a:normAutofit lnSpcReduction="10000"/>
          </a:bodyPr>
          <a:lstStyle/>
          <a:p>
            <a:pPr marL="0" indent="0">
              <a:buNone/>
            </a:pPr>
            <a:r>
              <a:rPr lang="en-US" sz="2400" b="1" dirty="0">
                <a:solidFill>
                  <a:schemeClr val="accent2"/>
                </a:solidFill>
              </a:rPr>
              <a:t>At the end of the document, on a separate page (in alphabetical order by the author’s last name), list the works </a:t>
            </a:r>
            <a:r>
              <a:rPr lang="en-US" sz="2400" b="1" i="1" dirty="0">
                <a:solidFill>
                  <a:schemeClr val="accent2"/>
                </a:solidFill>
              </a:rPr>
              <a:t>cited</a:t>
            </a:r>
            <a:r>
              <a:rPr lang="en-US" sz="2400" b="1" dirty="0">
                <a:solidFill>
                  <a:schemeClr val="accent2"/>
                </a:solidFill>
              </a:rPr>
              <a:t> in creating the document. </a:t>
            </a:r>
          </a:p>
          <a:p>
            <a:pPr marL="914400" lvl="2" indent="0">
              <a:buNone/>
            </a:pPr>
            <a:endParaRPr lang="en-US" sz="2300" dirty="0"/>
          </a:p>
          <a:p>
            <a:pPr marL="914400" lvl="1" indent="-457200">
              <a:buFont typeface="+mj-lt"/>
              <a:buAutoNum type="arabicPeriod"/>
            </a:pPr>
            <a:r>
              <a:rPr lang="en-US" sz="2400" dirty="0"/>
              <a:t>Give the page the title </a:t>
            </a:r>
            <a:r>
              <a:rPr lang="en-US" sz="2400" i="1" dirty="0"/>
              <a:t>Works Cited </a:t>
            </a:r>
            <a:r>
              <a:rPr lang="en-US" sz="2400" dirty="0"/>
              <a:t>and center the title at the top of the page applying standard capitalization rules; this page still has a Header. </a:t>
            </a:r>
          </a:p>
          <a:p>
            <a:pPr marL="914400" lvl="1" indent="-457200">
              <a:buFont typeface="+mj-lt"/>
              <a:buAutoNum type="arabicPeriod"/>
            </a:pPr>
            <a:r>
              <a:rPr lang="en-US" sz="2400" dirty="0"/>
              <a:t>All listings should be double-spaced, with no extra spaces in between listings.  The second and subsequent lines of each item should have a hanging indent (tab one time).	</a:t>
            </a:r>
          </a:p>
          <a:p>
            <a:pPr marL="914400" lvl="1" indent="-457200">
              <a:buFont typeface="+mj-lt"/>
              <a:buAutoNum type="arabicPeriod"/>
            </a:pPr>
            <a:r>
              <a:rPr lang="en-US" sz="2400" dirty="0"/>
              <a:t>List and format all sources cited by referring to the </a:t>
            </a:r>
            <a:r>
              <a:rPr lang="en-US" sz="2400" i="1" dirty="0"/>
              <a:t>MLA Citation Guide </a:t>
            </a:r>
            <a:r>
              <a:rPr lang="en-US" sz="2400" dirty="0"/>
              <a:t>which can be found in the library and on the school’s website.  An example of a Works Cited page will follow.</a:t>
            </a:r>
          </a:p>
          <a:p>
            <a:endParaRPr lang="en-US" b="0" dirty="0"/>
          </a:p>
        </p:txBody>
      </p:sp>
    </p:spTree>
    <p:extLst>
      <p:ext uri="{BB962C8B-B14F-4D97-AF65-F5344CB8AC3E}">
        <p14:creationId xmlns:p14="http://schemas.microsoft.com/office/powerpoint/2010/main" val="563300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7611"/>
            <a:ext cx="9289774" cy="5760623"/>
          </a:xfrm>
          <a:solidFill>
            <a:schemeClr val="accent6">
              <a:lumMod val="20000"/>
              <a:lumOff val="80000"/>
            </a:schemeClr>
          </a:solidFill>
          <a:ln>
            <a:solidFill>
              <a:srgbClr val="0070C0"/>
            </a:solidFill>
          </a:ln>
        </p:spPr>
        <p:txBody>
          <a:bodyPr>
            <a:normAutofit/>
          </a:bodyPr>
          <a:lstStyle/>
          <a:p>
            <a:pPr algn="ctr"/>
            <a:r>
              <a:rPr lang="en-US" b="1" dirty="0">
                <a:solidFill>
                  <a:schemeClr val="accent3">
                    <a:lumMod val="75000"/>
                  </a:schemeClr>
                </a:solidFill>
              </a:rPr>
              <a:t> </a:t>
            </a:r>
            <a:r>
              <a:rPr lang="en-US" b="1" dirty="0">
                <a:solidFill>
                  <a:srgbClr val="1C398C"/>
                </a:solidFill>
              </a:rPr>
              <a:t>The List of Works Cited (9</a:t>
            </a:r>
            <a:r>
              <a:rPr lang="en-US" b="1" baseline="30000" dirty="0">
                <a:solidFill>
                  <a:srgbClr val="1C398C"/>
                </a:solidFill>
              </a:rPr>
              <a:t>th</a:t>
            </a:r>
            <a:r>
              <a:rPr lang="en-US" b="1" dirty="0">
                <a:solidFill>
                  <a:srgbClr val="1C398C"/>
                </a:solidFill>
              </a:rPr>
              <a:t> Edition)</a:t>
            </a:r>
            <a:br>
              <a:rPr lang="en-US" b="1" dirty="0">
                <a:solidFill>
                  <a:srgbClr val="1C398C"/>
                </a:solidFill>
              </a:rPr>
            </a:br>
            <a:br>
              <a:rPr lang="en-US" b="1" dirty="0">
                <a:solidFill>
                  <a:srgbClr val="1C398C"/>
                </a:solidFill>
              </a:rPr>
            </a:br>
            <a:r>
              <a:rPr lang="en-US" b="1" dirty="0">
                <a:solidFill>
                  <a:schemeClr val="accent2"/>
                </a:solidFill>
              </a:rPr>
              <a:t>I</a:t>
            </a:r>
            <a:r>
              <a:rPr lang="en-US" b="1" cap="none" dirty="0">
                <a:solidFill>
                  <a:schemeClr val="accent2"/>
                </a:solidFill>
                <a:latin typeface="Arial" panose="020B0604020202020204" pitchFamily="34" charset="0"/>
                <a:cs typeface="Arial" panose="020B0604020202020204" pitchFamily="34" charset="0"/>
              </a:rPr>
              <a:t>n the current model, the work’s publication         </a:t>
            </a:r>
            <a:r>
              <a:rPr lang="en-US" b="1" i="1" cap="none" dirty="0">
                <a:solidFill>
                  <a:schemeClr val="accent2"/>
                </a:solidFill>
                <a:latin typeface="Arial" panose="020B0604020202020204" pitchFamily="34" charset="0"/>
                <a:cs typeface="Arial" panose="020B0604020202020204" pitchFamily="34" charset="0"/>
              </a:rPr>
              <a:t>format</a:t>
            </a:r>
            <a:r>
              <a:rPr lang="en-US" b="1" cap="none" dirty="0">
                <a:solidFill>
                  <a:schemeClr val="accent2"/>
                </a:solidFill>
                <a:latin typeface="Arial" panose="020B0604020202020204" pitchFamily="34" charset="0"/>
                <a:cs typeface="Arial" panose="020B0604020202020204" pitchFamily="34" charset="0"/>
              </a:rPr>
              <a:t> is not really considered.</a:t>
            </a:r>
            <a:br>
              <a:rPr lang="en-US" cap="none" dirty="0">
                <a:solidFill>
                  <a:schemeClr val="accent2"/>
                </a:solidFill>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 </a:t>
            </a: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Instead of asking, “How do I cite a book (or video or web page)?”, the writer creates an entry by consulting the MLA’s list of: </a:t>
            </a:r>
            <a:r>
              <a:rPr lang="en-US" b="1" cap="none" dirty="0">
                <a:solidFill>
                  <a:srgbClr val="0070C0"/>
                </a:solidFill>
                <a:latin typeface="Arial" panose="020B0604020202020204" pitchFamily="34" charset="0"/>
                <a:cs typeface="Arial" panose="020B0604020202020204" pitchFamily="34" charset="0"/>
              </a:rPr>
              <a:t>CORE ELEMENTS </a:t>
            </a:r>
            <a:br>
              <a:rPr lang="en-US" b="1" cap="none" dirty="0">
                <a:solidFill>
                  <a:srgbClr val="0070C0"/>
                </a:solidFill>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(the facts common to most works</a:t>
            </a:r>
            <a:r>
              <a:rPr lang="en-US" cap="none" dirty="0">
                <a:latin typeface="Arial" panose="020B0604020202020204" pitchFamily="34" charset="0"/>
                <a:cs typeface="Arial" panose="020B0604020202020204" pitchFamily="34" charset="0"/>
              </a:rPr>
              <a:t>) which are assembled in a specific order as seen in the following slide….</a:t>
            </a:r>
            <a:br>
              <a:rPr lang="en-US" sz="2400" cap="none"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2052" name="Picture 1" descr="Citation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096125"/>
            <a:ext cx="21907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5"/>
          <p:cNvSpPr txBox="1">
            <a:spLocks noChangeArrowheads="1"/>
          </p:cNvSpPr>
          <p:nvPr/>
        </p:nvSpPr>
        <p:spPr bwMode="auto">
          <a:xfrm>
            <a:off x="1524000" y="11050588"/>
            <a:ext cx="2343150" cy="860425"/>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0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Each entry in the list of works cited is</a:t>
            </a:r>
            <a:endParaRPr lang="en-US" altLang="en-US" sz="1200" dirty="0">
              <a:solidFill>
                <a:prstClr val="black"/>
              </a:solidFill>
              <a:latin typeface="Gill Sans MT"/>
              <a:ea typeface="Times New Roman" panose="02020603050405020304" pitchFamily="18" charset="0"/>
            </a:endParaRPr>
          </a:p>
          <a:p>
            <a:pPr eaLnBrk="0" fontAlgn="base" hangingPunct="0">
              <a:spcBef>
                <a:spcPct val="0"/>
              </a:spcBef>
              <a:spcAft>
                <a:spcPct val="0"/>
              </a:spcAft>
            </a:pPr>
            <a:r>
              <a:rPr lang="en-US" altLang="en-US" sz="10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composed of facts common to most </a:t>
            </a:r>
            <a:endParaRPr lang="en-US" altLang="en-US" sz="1200" dirty="0">
              <a:solidFill>
                <a:prstClr val="black"/>
              </a:solidFill>
              <a:latin typeface="Gill Sans MT"/>
              <a:ea typeface="Times New Roman" panose="02020603050405020304" pitchFamily="18" charset="0"/>
            </a:endParaRPr>
          </a:p>
          <a:p>
            <a:pPr eaLnBrk="0" fontAlgn="base" hangingPunct="0">
              <a:spcBef>
                <a:spcPct val="0"/>
              </a:spcBef>
              <a:spcAft>
                <a:spcPct val="0"/>
              </a:spcAft>
            </a:pPr>
            <a:r>
              <a:rPr lang="en-US" altLang="en-US" sz="10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works</a:t>
            </a:r>
            <a:r>
              <a:rPr lang="en-US" altLang="en-US"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altLang="en-US" sz="10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MLA core elements. </a:t>
            </a:r>
            <a:endParaRPr lang="en-US" altLang="en-US" sz="1200" dirty="0">
              <a:solidFill>
                <a:prstClr val="black"/>
              </a:solidFill>
              <a:latin typeface="Gill Sans MT"/>
              <a:ea typeface="Times New Roman" panose="02020603050405020304" pitchFamily="18" charset="0"/>
            </a:endParaRPr>
          </a:p>
          <a:p>
            <a:pPr eaLnBrk="0" fontAlgn="base" hangingPunct="0">
              <a:spcBef>
                <a:spcPct val="0"/>
              </a:spcBef>
              <a:spcAft>
                <a:spcPct val="0"/>
              </a:spcAft>
            </a:pPr>
            <a:r>
              <a:rPr lang="en-US" altLang="en-US" sz="10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They are assembled in a specific order.</a:t>
            </a:r>
            <a:endParaRPr lang="en-US" altLang="en-US" dirty="0">
              <a:solidFill>
                <a:prstClr val="black"/>
              </a:solidFill>
              <a:latin typeface="Arial" panose="020B0604020202020204" pitchFamily="34" charset="0"/>
            </a:endParaRPr>
          </a:p>
        </p:txBody>
      </p:sp>
      <p:sp>
        <p:nvSpPr>
          <p:cNvPr id="5" name="Text Box 4"/>
          <p:cNvSpPr txBox="1">
            <a:spLocks noChangeArrowheads="1"/>
          </p:cNvSpPr>
          <p:nvPr/>
        </p:nvSpPr>
        <p:spPr bwMode="auto">
          <a:xfrm>
            <a:off x="4219575" y="11180763"/>
            <a:ext cx="3600450" cy="97155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00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concept of containers is crucial to MLA style. When the source being documented forms part of a larger whole, the larger whole can be thought of as a container that holds the source. For example, a short story may be contained in an anthology. The short story is the source, and the anthology is the container.</a:t>
            </a:r>
            <a:endParaRPr lang="en-US" altLang="en-US">
              <a:solidFill>
                <a:prstClr val="black"/>
              </a:solidFill>
              <a:latin typeface="Arial" panose="020B0604020202020204" pitchFamily="34" charset="0"/>
            </a:endParaRPr>
          </a:p>
        </p:txBody>
      </p:sp>
      <p:sp>
        <p:nvSpPr>
          <p:cNvPr id="6" name="Text Box 6"/>
          <p:cNvSpPr txBox="1">
            <a:spLocks noChangeArrowheads="1"/>
          </p:cNvSpPr>
          <p:nvPr/>
        </p:nvSpPr>
        <p:spPr bwMode="auto">
          <a:xfrm>
            <a:off x="8239126" y="11187113"/>
            <a:ext cx="1952625" cy="814387"/>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Learn how to use the MLA practice template to create entries in the list of works cited.</a:t>
            </a:r>
            <a:endParaRPr lang="en-US" altLang="en-US" sz="1200">
              <a:solidFill>
                <a:prstClr val="black"/>
              </a:solidFill>
              <a:ea typeface="Times New Roman" panose="02020603050405020304" pitchFamily="18" charset="0"/>
            </a:endParaRPr>
          </a:p>
          <a:p>
            <a:r>
              <a:rPr lang="en-US" altLang="en-US" sz="100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template to create entries in the list </a:t>
            </a:r>
            <a:endParaRPr lang="en-US" altLang="en-US" sz="1200">
              <a:solidFill>
                <a:prstClr val="black"/>
              </a:solidFill>
              <a:ea typeface="Times New Roman" panose="02020603050405020304" pitchFamily="18" charset="0"/>
            </a:endParaRPr>
          </a:p>
          <a:p>
            <a:r>
              <a:rPr lang="en-US" altLang="en-US" sz="100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of works cited.</a:t>
            </a:r>
            <a:endParaRPr lang="en-US" altLang="en-US">
              <a:solidFill>
                <a:prstClr val="black"/>
              </a:solidFill>
            </a:endParaRPr>
          </a:p>
        </p:txBody>
      </p:sp>
      <p:sp>
        <p:nvSpPr>
          <p:cNvPr id="8" name="Rectangle 8"/>
          <p:cNvSpPr>
            <a:spLocks noChangeArrowheads="1"/>
          </p:cNvSpPr>
          <p:nvPr/>
        </p:nvSpPr>
        <p:spPr bwMode="auto">
          <a:xfrm>
            <a:off x="1524001" y="3700077"/>
            <a:ext cx="100700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US" altLang="en-US" dirty="0">
              <a:solidFill>
                <a:prstClr val="black"/>
              </a:solidFill>
              <a:latin typeface="Arial" panose="020B0604020202020204" pitchFamily="34" charset="0"/>
            </a:endParaRPr>
          </a:p>
        </p:txBody>
      </p:sp>
      <p:sp>
        <p:nvSpPr>
          <p:cNvPr id="9" name="Rectangle 9"/>
          <p:cNvSpPr>
            <a:spLocks noChangeArrowheads="1"/>
          </p:cNvSpPr>
          <p:nvPr/>
        </p:nvSpPr>
        <p:spPr bwMode="auto">
          <a:xfrm>
            <a:off x="1524000" y="7033826"/>
            <a:ext cx="148309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en-US" altLang="en-US">
              <a:solidFill>
                <a:prstClr val="black"/>
              </a:solidFill>
              <a:latin typeface="Arial" panose="020B0604020202020204" pitchFamily="34" charset="0"/>
            </a:endParaRPr>
          </a:p>
        </p:txBody>
      </p:sp>
      <p:sp>
        <p:nvSpPr>
          <p:cNvPr id="10" name="Rectangle 10"/>
          <p:cNvSpPr>
            <a:spLocks noChangeArrowheads="1"/>
          </p:cNvSpPr>
          <p:nvPr/>
        </p:nvSpPr>
        <p:spPr bwMode="auto">
          <a:xfrm>
            <a:off x="1524001" y="102928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Gill Sans MT"/>
            </a:endParaRPr>
          </a:p>
        </p:txBody>
      </p:sp>
      <p:sp>
        <p:nvSpPr>
          <p:cNvPr id="11" name="Rectangle 12"/>
          <p:cNvSpPr>
            <a:spLocks noChangeArrowheads="1"/>
          </p:cNvSpPr>
          <p:nvPr/>
        </p:nvSpPr>
        <p:spPr bwMode="auto">
          <a:xfrm>
            <a:off x="1524000" y="10595402"/>
            <a:ext cx="1239807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500" b="1" dirty="0">
              <a:solidFill>
                <a:srgbClr val="660044"/>
              </a:solidFill>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1500" b="1" dirty="0">
                <a:solidFill>
                  <a:srgbClr val="660044"/>
                </a:solidFill>
                <a:latin typeface="Helvetica" panose="020B0604020202020204" pitchFamily="34" charset="0"/>
                <a:ea typeface="Times New Roman" panose="02020603050405020304" pitchFamily="18" charset="0"/>
                <a:cs typeface="Times New Roman" panose="02020603050405020304" pitchFamily="18" charset="0"/>
              </a:rPr>
              <a:t>Core Elements				Containers					        Practice Template</a:t>
            </a:r>
            <a:endParaRPr lang="en-US" altLang="en-US" sz="1200" dirty="0">
              <a:solidFill>
                <a:prstClr val="black"/>
              </a:solidFill>
              <a:latin typeface="Gill Sans MT"/>
              <a:ea typeface="Times New Roman" panose="02020603050405020304" pitchFamily="18" charset="0"/>
            </a:endParaRPr>
          </a:p>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12" name="Rectangle 15"/>
          <p:cNvSpPr>
            <a:spLocks noChangeArrowheads="1"/>
          </p:cNvSpPr>
          <p:nvPr/>
        </p:nvSpPr>
        <p:spPr bwMode="auto">
          <a:xfrm>
            <a:off x="1524001" y="110548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Gill Sans MT"/>
            </a:endParaRPr>
          </a:p>
        </p:txBody>
      </p:sp>
    </p:spTree>
    <p:extLst>
      <p:ext uri="{BB962C8B-B14F-4D97-AF65-F5344CB8AC3E}">
        <p14:creationId xmlns:p14="http://schemas.microsoft.com/office/powerpoint/2010/main" val="332939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re E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210" y="1268764"/>
            <a:ext cx="3364572" cy="4370612"/>
          </a:xfrm>
          <a:prstGeom prst="rect">
            <a:avLst/>
          </a:prstGeom>
          <a:solidFill>
            <a:schemeClr val="accent2">
              <a:lumMod val="20000"/>
              <a:lumOff val="80000"/>
            </a:schemeClr>
          </a:solidFill>
          <a:ln w="38100">
            <a:solidFill>
              <a:srgbClr val="0070C0"/>
            </a:solidFill>
          </a:ln>
        </p:spPr>
      </p:pic>
      <p:sp>
        <p:nvSpPr>
          <p:cNvPr id="3" name="Text Box 5"/>
          <p:cNvSpPr txBox="1">
            <a:spLocks noChangeArrowheads="1"/>
          </p:cNvSpPr>
          <p:nvPr/>
        </p:nvSpPr>
        <p:spPr bwMode="auto">
          <a:xfrm>
            <a:off x="5375920" y="1268764"/>
            <a:ext cx="5137430" cy="3785652"/>
          </a:xfrm>
          <a:prstGeom prst="rect">
            <a:avLst/>
          </a:prstGeom>
          <a:solidFill>
            <a:schemeClr val="accent6">
              <a:lumMod val="40000"/>
              <a:lumOff val="60000"/>
            </a:schemeClr>
          </a:solidFill>
          <a:ln w="28575">
            <a:solidFill>
              <a:srgbClr val="0070C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2400"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Each entry on the list of works cited is</a:t>
            </a:r>
            <a:r>
              <a:rPr lang="en-US" altLang="en-US" sz="2400" dirty="0">
                <a:solidFill>
                  <a:schemeClr val="accent2"/>
                </a:solidFill>
                <a:latin typeface="Gill Sans MT"/>
              </a:rPr>
              <a:t> </a:t>
            </a:r>
            <a:r>
              <a:rPr lang="en-US" altLang="en-US" sz="2400"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composed of facts which are common to most works</a:t>
            </a:r>
            <a:r>
              <a:rPr lang="en-US" altLang="en-US" sz="24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a:t>
            </a:r>
            <a:r>
              <a:rPr lang="en-US" altLang="en-US" sz="2400"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the </a:t>
            </a:r>
            <a:r>
              <a:rPr lang="en-US" altLang="en-US" sz="2400" b="1"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MLA CORE ELEMENTS. </a:t>
            </a:r>
            <a:endParaRPr lang="en-US" altLang="en-US" sz="2400" b="1" dirty="0">
              <a:solidFill>
                <a:schemeClr val="accent2"/>
              </a:solidFill>
              <a:latin typeface="Gill Sans MT"/>
            </a:endParaRPr>
          </a:p>
          <a:p>
            <a:pPr eaLnBrk="0" fontAlgn="base" hangingPunct="0">
              <a:spcBef>
                <a:spcPct val="0"/>
              </a:spcBef>
              <a:spcAft>
                <a:spcPct val="0"/>
              </a:spcAft>
            </a:pPr>
            <a:r>
              <a:rPr lang="en-US" altLang="en-US" sz="2400"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They are assembled in a specific order, using the punctuation outlined. Not </a:t>
            </a:r>
            <a:r>
              <a:rPr lang="en-US" altLang="en-US" sz="2400" u="sng"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all</a:t>
            </a:r>
            <a:r>
              <a:rPr lang="en-US" altLang="en-US" sz="2400"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 the elements apply to </a:t>
            </a:r>
            <a:r>
              <a:rPr lang="en-US" altLang="en-US" sz="2400" i="1"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all</a:t>
            </a:r>
            <a:r>
              <a:rPr lang="en-US" altLang="en-US" sz="2400" dirty="0">
                <a:solidFill>
                  <a:schemeClr val="accent2"/>
                </a:solidFill>
                <a:latin typeface="Helvetica" panose="020B0604020202020204" pitchFamily="34" charset="0"/>
                <a:ea typeface="Times New Roman" panose="02020603050405020304" pitchFamily="18" charset="0"/>
                <a:cs typeface="Times New Roman" panose="02020603050405020304" pitchFamily="18" charset="0"/>
              </a:rPr>
              <a:t> works. On the following slide, there is a clear explanation of each element.</a:t>
            </a:r>
            <a:endParaRPr lang="en-US" altLang="en-US" sz="2400" dirty="0">
              <a:solidFill>
                <a:schemeClr val="accent2"/>
              </a:solidFill>
              <a:latin typeface="Arial" panose="020B0604020202020204" pitchFamily="34" charset="0"/>
            </a:endParaRPr>
          </a:p>
        </p:txBody>
      </p:sp>
      <p:sp>
        <p:nvSpPr>
          <p:cNvPr id="6" name="Rectangle 4"/>
          <p:cNvSpPr>
            <a:spLocks noChangeArrowheads="1"/>
          </p:cNvSpPr>
          <p:nvPr/>
        </p:nvSpPr>
        <p:spPr bwMode="auto">
          <a:xfrm>
            <a:off x="3071664" y="443647"/>
            <a:ext cx="513743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457200"/>
            <a:r>
              <a:rPr lang="en-US" sz="3200" b="1" dirty="0">
                <a:solidFill>
                  <a:srgbClr val="1C398C"/>
                </a:solidFill>
                <a:latin typeface="Gill Sans MT"/>
              </a:rPr>
              <a:t>CORE ELEMENTS:</a:t>
            </a:r>
          </a:p>
        </p:txBody>
      </p:sp>
      <p:sp>
        <p:nvSpPr>
          <p:cNvPr id="8" name="Rectangle 9"/>
          <p:cNvSpPr>
            <a:spLocks noChangeArrowheads="1"/>
          </p:cNvSpPr>
          <p:nvPr/>
        </p:nvSpPr>
        <p:spPr bwMode="auto">
          <a:xfrm>
            <a:off x="1524001" y="7297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Gill Sans MT"/>
            </a:endParaRPr>
          </a:p>
        </p:txBody>
      </p:sp>
    </p:spTree>
    <p:extLst>
      <p:ext uri="{BB962C8B-B14F-4D97-AF65-F5344CB8AC3E}">
        <p14:creationId xmlns:p14="http://schemas.microsoft.com/office/powerpoint/2010/main" val="424883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520940" cy="1623080"/>
          </a:xfrm>
        </p:spPr>
        <p:txBody>
          <a:bodyPr>
            <a:normAutofit/>
          </a:bodyPr>
          <a:lstStyle/>
          <a:p>
            <a:pPr algn="ctr"/>
            <a:r>
              <a:rPr lang="en-US" b="1" dirty="0">
                <a:solidFill>
                  <a:srgbClr val="1C398C"/>
                </a:solidFill>
              </a:rPr>
              <a:t>information for this presentation was taken from the following sources: </a:t>
            </a:r>
          </a:p>
        </p:txBody>
      </p:sp>
      <p:sp>
        <p:nvSpPr>
          <p:cNvPr id="3" name="Content Placeholder 2"/>
          <p:cNvSpPr>
            <a:spLocks noGrp="1"/>
          </p:cNvSpPr>
          <p:nvPr>
            <p:ph idx="1"/>
          </p:nvPr>
        </p:nvSpPr>
        <p:spPr>
          <a:xfrm>
            <a:off x="1297171" y="1988840"/>
            <a:ext cx="9856381" cy="3960440"/>
          </a:xfrm>
          <a:solidFill>
            <a:schemeClr val="accent6">
              <a:lumMod val="60000"/>
              <a:lumOff val="40000"/>
            </a:schemeClr>
          </a:solidFill>
          <a:ln>
            <a:solidFill>
              <a:srgbClr val="0070C0"/>
            </a:solidFill>
          </a:ln>
        </p:spPr>
        <p:txBody>
          <a:bodyPr>
            <a:normAutofit/>
          </a:bodyPr>
          <a:lstStyle/>
          <a:p>
            <a:pPr marL="0" indent="0" algn="ctr">
              <a:lnSpc>
                <a:spcPct val="110000"/>
              </a:lnSpc>
              <a:spcBef>
                <a:spcPts val="0"/>
              </a:spcBef>
              <a:buNone/>
            </a:pPr>
            <a:endParaRPr lang="en-US" sz="2600" b="1" dirty="0">
              <a:latin typeface="Helvetica" panose="020B0604020202020204" pitchFamily="34" charset="0"/>
              <a:cs typeface="Helvetica" panose="020B0604020202020204" pitchFamily="34" charset="0"/>
            </a:endParaRPr>
          </a:p>
          <a:p>
            <a:pPr marL="0" indent="0">
              <a:lnSpc>
                <a:spcPct val="110000"/>
              </a:lnSpc>
              <a:spcBef>
                <a:spcPts val="0"/>
              </a:spcBef>
              <a:buNone/>
            </a:pPr>
            <a:r>
              <a:rPr lang="en-US" sz="2600" dirty="0">
                <a:latin typeface="Helvetica" panose="020B0604020202020204" pitchFamily="34" charset="0"/>
                <a:cs typeface="Helvetica" panose="020B0604020202020204" pitchFamily="34" charset="0"/>
              </a:rPr>
              <a:t>THE ONLINE WRITING LAB (OWL) AT PERDUE UNIVERSITY:</a:t>
            </a:r>
          </a:p>
          <a:p>
            <a:pPr marL="0" indent="0">
              <a:lnSpc>
                <a:spcPct val="110000"/>
              </a:lnSpc>
              <a:spcBef>
                <a:spcPts val="0"/>
              </a:spcBef>
              <a:buNone/>
            </a:pPr>
            <a:r>
              <a:rPr lang="en-US" sz="2600" dirty="0">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https://owl.english.purdue.edu</a:t>
            </a:r>
            <a:endParaRPr lang="en-US" sz="2600" dirty="0">
              <a:latin typeface="Helvetica" panose="020B0604020202020204" pitchFamily="34" charset="0"/>
              <a:cs typeface="Helvetica" panose="020B0604020202020204" pitchFamily="34" charset="0"/>
            </a:endParaRPr>
          </a:p>
          <a:p>
            <a:pPr marL="0" indent="0">
              <a:lnSpc>
                <a:spcPct val="110000"/>
              </a:lnSpc>
              <a:buNone/>
            </a:pPr>
            <a:r>
              <a:rPr lang="en-US" sz="2600" dirty="0">
                <a:latin typeface="Helvetica" panose="020B0604020202020204" pitchFamily="34" charset="0"/>
                <a:cs typeface="Helvetica" panose="020B0604020202020204" pitchFamily="34" charset="0"/>
              </a:rPr>
              <a:t>https://www.youtube.com/watch?v=WoCYwIbf6e8</a:t>
            </a:r>
          </a:p>
          <a:p>
            <a:pPr marL="0" indent="0">
              <a:lnSpc>
                <a:spcPct val="110000"/>
              </a:lnSpc>
              <a:buNone/>
            </a:pPr>
            <a:r>
              <a:rPr lang="en-US" sz="2600" i="1" dirty="0">
                <a:latin typeface="Helvetica" panose="020B0604020202020204" pitchFamily="34" charset="0"/>
                <a:cs typeface="Helvetica" panose="020B0604020202020204" pitchFamily="34" charset="0"/>
              </a:rPr>
              <a:t>The MLA Handbook </a:t>
            </a:r>
            <a:r>
              <a:rPr lang="en-US" sz="2600" dirty="0">
                <a:latin typeface="Helvetica" panose="020B0604020202020204" pitchFamily="34" charset="0"/>
                <a:cs typeface="Helvetica" panose="020B0604020202020204" pitchFamily="34" charset="0"/>
              </a:rPr>
              <a:t>published by the Modern Language Association of America, New York, 2021</a:t>
            </a:r>
          </a:p>
          <a:p>
            <a:pPr marL="0" indent="0">
              <a:lnSpc>
                <a:spcPct val="110000"/>
              </a:lnSpc>
              <a:spcBef>
                <a:spcPts val="0"/>
              </a:spcBef>
              <a:buNone/>
            </a:pPr>
            <a:r>
              <a:rPr lang="en-US" sz="2600" dirty="0">
                <a:latin typeface="Helvetica" panose="020B0604020202020204" pitchFamily="34" charset="0"/>
                <a:cs typeface="Helvetica" panose="020B0604020202020204" pitchFamily="34" charset="0"/>
              </a:rPr>
              <a:t>MLA Citation Guide:</a:t>
            </a:r>
          </a:p>
          <a:p>
            <a:pPr marL="0" indent="0">
              <a:lnSpc>
                <a:spcPct val="110000"/>
              </a:lnSpc>
              <a:spcBef>
                <a:spcPts val="0"/>
              </a:spcBef>
              <a:buNone/>
            </a:pPr>
            <a:r>
              <a:rPr lang="en-US" sz="2600" dirty="0">
                <a:latin typeface="Helvetica" panose="020B0604020202020204" pitchFamily="34" charset="0"/>
                <a:cs typeface="Helvetica" panose="020B0604020202020204" pitchFamily="34" charset="0"/>
              </a:rPr>
              <a:t>http://www.andyspinks.com/mla/</a:t>
            </a:r>
          </a:p>
        </p:txBody>
      </p:sp>
      <p:pic>
        <p:nvPicPr>
          <p:cNvPr id="5" name="Graphic 4" descr="Books with solid fill">
            <a:extLst>
              <a:ext uri="{FF2B5EF4-FFF2-40B4-BE49-F238E27FC236}">
                <a16:creationId xmlns:a16="http://schemas.microsoft.com/office/drawing/2014/main" id="{AA07C5CB-C8E0-4BE1-BBE4-DE826DDA8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3526" y="451520"/>
            <a:ext cx="914400" cy="914400"/>
          </a:xfrm>
          <a:prstGeom prst="rect">
            <a:avLst/>
          </a:prstGeom>
        </p:spPr>
      </p:pic>
      <p:pic>
        <p:nvPicPr>
          <p:cNvPr id="7" name="Graphic 6" descr="Internet outline">
            <a:extLst>
              <a:ext uri="{FF2B5EF4-FFF2-40B4-BE49-F238E27FC236}">
                <a16:creationId xmlns:a16="http://schemas.microsoft.com/office/drawing/2014/main" id="{D19A7C1A-A0BD-4784-A059-2C0D180457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4022" y="451520"/>
            <a:ext cx="1000125" cy="1000125"/>
          </a:xfrm>
          <a:prstGeom prst="rect">
            <a:avLst/>
          </a:prstGeom>
        </p:spPr>
      </p:pic>
    </p:spTree>
    <p:extLst>
      <p:ext uri="{BB962C8B-B14F-4D97-AF65-F5344CB8AC3E}">
        <p14:creationId xmlns:p14="http://schemas.microsoft.com/office/powerpoint/2010/main" val="47497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3767" y="138222"/>
            <a:ext cx="10781414" cy="5278368"/>
          </a:xfrm>
          <a:prstGeom prst="rect">
            <a:avLst/>
          </a:prstGeom>
          <a:solidFill>
            <a:schemeClr val="accent6">
              <a:lumMod val="20000"/>
              <a:lumOff val="80000"/>
            </a:schemeClr>
          </a:solidFill>
          <a:ln>
            <a:solidFill>
              <a:srgbClr val="0070C0"/>
            </a:solidFill>
          </a:ln>
        </p:spPr>
        <p:txBody>
          <a:bodyPr wrap="square" rtlCol="0">
            <a:spAutoFit/>
          </a:bodyPr>
          <a:lstStyle/>
          <a:p>
            <a:pPr marL="457200" indent="-457200" defTabSz="457200">
              <a:lnSpc>
                <a:spcPct val="150000"/>
              </a:lnSpc>
              <a:buFont typeface="+mj-lt"/>
              <a:buAutoNum type="arabicPeriod"/>
            </a:pPr>
            <a:r>
              <a:rPr lang="en-US" sz="2000" b="1" dirty="0">
                <a:solidFill>
                  <a:schemeClr val="accent2"/>
                </a:solidFill>
                <a:latin typeface="Gill Sans MT"/>
              </a:rPr>
              <a:t>Author.  </a:t>
            </a:r>
            <a:r>
              <a:rPr lang="en-US" dirty="0">
                <a:solidFill>
                  <a:prstClr val="black"/>
                </a:solidFill>
                <a:latin typeface="Gill Sans MT"/>
              </a:rPr>
              <a:t>*the primary creator of the resource referenced (last name, first name)</a:t>
            </a:r>
          </a:p>
          <a:p>
            <a:pPr defTabSz="457200">
              <a:lnSpc>
                <a:spcPct val="150000"/>
              </a:lnSpc>
            </a:pPr>
            <a:r>
              <a:rPr lang="en-US" sz="2000" b="1" dirty="0">
                <a:solidFill>
                  <a:schemeClr val="accent2"/>
                </a:solidFill>
                <a:latin typeface="Gill Sans MT"/>
              </a:rPr>
              <a:t>2.    Title of Source.  </a:t>
            </a:r>
            <a:r>
              <a:rPr lang="en-US" dirty="0">
                <a:solidFill>
                  <a:prstClr val="black"/>
                </a:solidFill>
                <a:latin typeface="Gill Sans MT"/>
              </a:rPr>
              <a:t>*the title of self-contained source, or title of a part of a larger whole </a:t>
            </a:r>
            <a:endParaRPr lang="en-CA" dirty="0">
              <a:solidFill>
                <a:prstClr val="black"/>
              </a:solidFill>
              <a:latin typeface="Gill Sans MT"/>
            </a:endParaRPr>
          </a:p>
          <a:p>
            <a:pPr defTabSz="457200">
              <a:lnSpc>
                <a:spcPct val="150000"/>
              </a:lnSpc>
            </a:pPr>
            <a:r>
              <a:rPr lang="en-US" sz="2000" b="1" dirty="0">
                <a:solidFill>
                  <a:schemeClr val="accent2"/>
                </a:solidFill>
                <a:latin typeface="Gill Sans MT"/>
              </a:rPr>
              <a:t>3.    Title of Container,   </a:t>
            </a:r>
            <a:r>
              <a:rPr lang="en-US" dirty="0">
                <a:solidFill>
                  <a:prstClr val="black"/>
                </a:solidFill>
                <a:latin typeface="Gill Sans MT"/>
              </a:rPr>
              <a:t>*the title of the larger whole that “contains” the source (in italics)</a:t>
            </a:r>
            <a:endParaRPr lang="en-CA" dirty="0">
              <a:solidFill>
                <a:prstClr val="black"/>
              </a:solidFill>
              <a:latin typeface="Gill Sans MT"/>
            </a:endParaRPr>
          </a:p>
          <a:p>
            <a:pPr defTabSz="457200">
              <a:lnSpc>
                <a:spcPct val="150000"/>
              </a:lnSpc>
            </a:pPr>
            <a:r>
              <a:rPr lang="en-US" sz="2000" b="1" dirty="0">
                <a:solidFill>
                  <a:schemeClr val="accent2"/>
                </a:solidFill>
                <a:latin typeface="Gill Sans MT"/>
              </a:rPr>
              <a:t>4.   Contributor,   </a:t>
            </a:r>
            <a:r>
              <a:rPr lang="en-US" dirty="0">
                <a:solidFill>
                  <a:prstClr val="black"/>
                </a:solidFill>
                <a:latin typeface="Gill Sans MT"/>
              </a:rPr>
              <a:t>*refers to editors, translators, adaptors, illustrators, etc.</a:t>
            </a:r>
            <a:endParaRPr lang="en-CA" dirty="0">
              <a:solidFill>
                <a:prstClr val="black"/>
              </a:solidFill>
              <a:latin typeface="Gill Sans MT"/>
            </a:endParaRPr>
          </a:p>
          <a:p>
            <a:pPr marL="457200" indent="-457200" defTabSz="457200">
              <a:lnSpc>
                <a:spcPct val="150000"/>
              </a:lnSpc>
              <a:buFontTx/>
              <a:buAutoNum type="arabicPeriod" startAt="5"/>
            </a:pPr>
            <a:r>
              <a:rPr lang="en-US" sz="2000" b="1" dirty="0">
                <a:solidFill>
                  <a:schemeClr val="accent2"/>
                </a:solidFill>
                <a:latin typeface="Gill Sans MT"/>
              </a:rPr>
              <a:t>Version,</a:t>
            </a:r>
            <a:r>
              <a:rPr lang="en-US" sz="2000" b="1" dirty="0">
                <a:solidFill>
                  <a:srgbClr val="BC72F0"/>
                </a:solidFill>
                <a:latin typeface="Gill Sans MT"/>
              </a:rPr>
              <a:t>	</a:t>
            </a:r>
            <a:r>
              <a:rPr lang="en-US" dirty="0">
                <a:solidFill>
                  <a:prstClr val="black"/>
                </a:solidFill>
                <a:latin typeface="Gill Sans MT"/>
              </a:rPr>
              <a:t>*if the source was released in more than one form or edition (ie. MLA 9</a:t>
            </a:r>
            <a:r>
              <a:rPr lang="en-US" baseline="30000" dirty="0">
                <a:solidFill>
                  <a:prstClr val="black"/>
                </a:solidFill>
                <a:latin typeface="Gill Sans MT"/>
              </a:rPr>
              <a:t>th</a:t>
            </a:r>
            <a:r>
              <a:rPr lang="en-US" dirty="0">
                <a:solidFill>
                  <a:prstClr val="black"/>
                </a:solidFill>
                <a:latin typeface="Gill Sans MT"/>
              </a:rPr>
              <a:t> Edition)</a:t>
            </a:r>
            <a:endParaRPr lang="en-CA" dirty="0">
              <a:solidFill>
                <a:prstClr val="black"/>
              </a:solidFill>
              <a:latin typeface="Gill Sans MT"/>
            </a:endParaRPr>
          </a:p>
          <a:p>
            <a:pPr defTabSz="457200">
              <a:lnSpc>
                <a:spcPct val="150000"/>
              </a:lnSpc>
            </a:pPr>
            <a:r>
              <a:rPr lang="en-US" sz="2000" b="1" dirty="0">
                <a:solidFill>
                  <a:schemeClr val="accent2"/>
                </a:solidFill>
                <a:latin typeface="Gill Sans MT"/>
              </a:rPr>
              <a:t>6.   Number, </a:t>
            </a:r>
            <a:r>
              <a:rPr lang="en-US" dirty="0">
                <a:solidFill>
                  <a:prstClr val="black"/>
                </a:solidFill>
                <a:latin typeface="Gill Sans MT"/>
              </a:rPr>
              <a:t>*if the source is issued in multiple volumes or issues (or seasons)</a:t>
            </a:r>
            <a:endParaRPr lang="en-CA" dirty="0">
              <a:solidFill>
                <a:prstClr val="black"/>
              </a:solidFill>
              <a:latin typeface="Gill Sans MT"/>
            </a:endParaRPr>
          </a:p>
          <a:p>
            <a:pPr defTabSz="457200">
              <a:lnSpc>
                <a:spcPct val="150000"/>
              </a:lnSpc>
            </a:pPr>
            <a:r>
              <a:rPr lang="en-US" sz="2000" b="1" dirty="0">
                <a:solidFill>
                  <a:schemeClr val="accent2"/>
                </a:solidFill>
                <a:latin typeface="Gill Sans MT"/>
              </a:rPr>
              <a:t>7.   Publisher,</a:t>
            </a:r>
            <a:r>
              <a:rPr lang="en-US" sz="2000" b="1" dirty="0">
                <a:solidFill>
                  <a:srgbClr val="BC72F0"/>
                </a:solidFill>
                <a:latin typeface="Gill Sans MT"/>
              </a:rPr>
              <a:t>	</a:t>
            </a:r>
            <a:r>
              <a:rPr lang="en-US" dirty="0">
                <a:solidFill>
                  <a:prstClr val="black"/>
                </a:solidFill>
                <a:latin typeface="Gill Sans MT"/>
              </a:rPr>
              <a:t>*organization responsible for producing the source (bottom of home </a:t>
            </a:r>
            <a:r>
              <a:rPr lang="en-US" dirty="0" err="1">
                <a:solidFill>
                  <a:prstClr val="black"/>
                </a:solidFill>
                <a:latin typeface="Gill Sans MT"/>
              </a:rPr>
              <a:t>pg</a:t>
            </a:r>
            <a:r>
              <a:rPr lang="en-US" dirty="0">
                <a:solidFill>
                  <a:prstClr val="black"/>
                </a:solidFill>
                <a:latin typeface="Gill Sans MT"/>
              </a:rPr>
              <a:t> on website)</a:t>
            </a:r>
            <a:endParaRPr lang="en-CA" dirty="0">
              <a:solidFill>
                <a:prstClr val="black"/>
              </a:solidFill>
              <a:latin typeface="Gill Sans MT"/>
            </a:endParaRPr>
          </a:p>
          <a:p>
            <a:pPr defTabSz="457200">
              <a:lnSpc>
                <a:spcPct val="150000"/>
              </a:lnSpc>
            </a:pPr>
            <a:r>
              <a:rPr lang="en-US" sz="2000" b="1" dirty="0">
                <a:solidFill>
                  <a:schemeClr val="accent2"/>
                </a:solidFill>
                <a:latin typeface="Gill Sans MT"/>
              </a:rPr>
              <a:t>8.   Publication Date, </a:t>
            </a:r>
            <a:r>
              <a:rPr lang="en-US" dirty="0">
                <a:solidFill>
                  <a:prstClr val="black"/>
                </a:solidFill>
                <a:latin typeface="Gill Sans MT"/>
              </a:rPr>
              <a:t>*</a:t>
            </a:r>
            <a:r>
              <a:rPr lang="en-US" i="1" dirty="0">
                <a:solidFill>
                  <a:prstClr val="black"/>
                </a:solidFill>
                <a:latin typeface="Gill Sans MT"/>
              </a:rPr>
              <a:t>when</a:t>
            </a:r>
            <a:r>
              <a:rPr lang="en-US" dirty="0">
                <a:solidFill>
                  <a:prstClr val="black"/>
                </a:solidFill>
                <a:latin typeface="Gill Sans MT"/>
              </a:rPr>
              <a:t> the version you used was published (could be a year, day/month, season, range)</a:t>
            </a:r>
            <a:endParaRPr lang="en-CA" dirty="0">
              <a:solidFill>
                <a:prstClr val="black"/>
              </a:solidFill>
              <a:latin typeface="Gill Sans MT"/>
            </a:endParaRPr>
          </a:p>
          <a:p>
            <a:pPr defTabSz="457200">
              <a:lnSpc>
                <a:spcPct val="150000"/>
              </a:lnSpc>
            </a:pPr>
            <a:r>
              <a:rPr lang="en-US" sz="2000" b="1" dirty="0">
                <a:solidFill>
                  <a:schemeClr val="accent2"/>
                </a:solidFill>
                <a:latin typeface="Gill Sans MT"/>
              </a:rPr>
              <a:t>9.   Location.</a:t>
            </a:r>
            <a:r>
              <a:rPr lang="en-US" sz="2000" b="1" dirty="0">
                <a:solidFill>
                  <a:srgbClr val="BC72F0"/>
                </a:solidFill>
                <a:latin typeface="Gill Sans MT"/>
              </a:rPr>
              <a:t>    </a:t>
            </a:r>
            <a:r>
              <a:rPr lang="en-US" dirty="0">
                <a:solidFill>
                  <a:prstClr val="black"/>
                </a:solidFill>
                <a:latin typeface="Gill Sans MT"/>
              </a:rPr>
              <a:t>*refers to page numbers for print sources (no specific pages required for novels; URL’s for 					online sources -- use full URL's and include http:// or https:// accordingly)</a:t>
            </a:r>
            <a:endParaRPr lang="en-CA" dirty="0">
              <a:solidFill>
                <a:prstClr val="black"/>
              </a:solidFill>
              <a:latin typeface="Gill Sans MT"/>
            </a:endParaRPr>
          </a:p>
          <a:p>
            <a:pPr algn="ctr" defTabSz="457200"/>
            <a:endParaRPr lang="en-US" sz="2000" b="1" dirty="0">
              <a:solidFill>
                <a:srgbClr val="0070C0"/>
              </a:solidFill>
              <a:latin typeface="Gill Sans MT"/>
            </a:endParaRPr>
          </a:p>
          <a:p>
            <a:pPr algn="ctr" defTabSz="457200"/>
            <a:r>
              <a:rPr lang="en-US" sz="2000" b="1" dirty="0">
                <a:solidFill>
                  <a:srgbClr val="0070C0"/>
                </a:solidFill>
                <a:highlight>
                  <a:srgbClr val="00FFFF"/>
                </a:highlight>
                <a:latin typeface="Gill Sans MT"/>
              </a:rPr>
              <a:t>BE SURE TO INCLUDE THE DATE ACCESSED AT THE END FOR ONLINE WORKS</a:t>
            </a:r>
          </a:p>
        </p:txBody>
      </p:sp>
      <p:sp>
        <p:nvSpPr>
          <p:cNvPr id="8" name="TextBox 7"/>
          <p:cNvSpPr txBox="1"/>
          <p:nvPr/>
        </p:nvSpPr>
        <p:spPr>
          <a:xfrm>
            <a:off x="4871864" y="4581128"/>
            <a:ext cx="184666" cy="369332"/>
          </a:xfrm>
          <a:prstGeom prst="rect">
            <a:avLst/>
          </a:prstGeom>
          <a:noFill/>
        </p:spPr>
        <p:txBody>
          <a:bodyPr wrap="none" rtlCol="0">
            <a:spAutoFit/>
          </a:bodyPr>
          <a:lstStyle/>
          <a:p>
            <a:pPr defTabSz="457200"/>
            <a:endParaRPr lang="en-US" dirty="0">
              <a:solidFill>
                <a:prstClr val="black"/>
              </a:solidFill>
              <a:latin typeface="Gill Sans MT"/>
            </a:endParaRPr>
          </a:p>
        </p:txBody>
      </p:sp>
    </p:spTree>
    <p:extLst>
      <p:ext uri="{BB962C8B-B14F-4D97-AF65-F5344CB8AC3E}">
        <p14:creationId xmlns:p14="http://schemas.microsoft.com/office/powerpoint/2010/main" val="425606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6" name="Picture 3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4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60015" y="239714"/>
            <a:ext cx="4499825" cy="1195273"/>
          </a:xfrm>
        </p:spPr>
        <p:txBody>
          <a:bodyPr vert="horz" lIns="91440" tIns="45720" rIns="91440" bIns="45720" rtlCol="0" anchor="t">
            <a:noAutofit/>
          </a:bodyPr>
          <a:lstStyle/>
          <a:p>
            <a:pPr defTabSz="914400"/>
            <a:r>
              <a:rPr lang="en-US" sz="2800" b="1" dirty="0">
                <a:solidFill>
                  <a:srgbClr val="1C398C"/>
                </a:solidFill>
              </a:rPr>
              <a:t>SAMPLE </a:t>
            </a:r>
            <a:r>
              <a:rPr lang="en-US" sz="2800" b="1" i="1" dirty="0">
                <a:solidFill>
                  <a:srgbClr val="1C398C"/>
                </a:solidFill>
              </a:rPr>
              <a:t>WORKS CITED </a:t>
            </a:r>
            <a:r>
              <a:rPr lang="en-US" sz="2800" b="1" dirty="0">
                <a:solidFill>
                  <a:srgbClr val="1C398C"/>
                </a:solidFill>
              </a:rPr>
              <a:t>ENTRIES USING 9</a:t>
            </a:r>
            <a:r>
              <a:rPr lang="en-US" sz="2800" b="1" baseline="30000" dirty="0">
                <a:solidFill>
                  <a:srgbClr val="1C398C"/>
                </a:solidFill>
              </a:rPr>
              <a:t>TH</a:t>
            </a:r>
            <a:r>
              <a:rPr lang="en-US" sz="2800" b="1" dirty="0">
                <a:solidFill>
                  <a:srgbClr val="1C398C"/>
                </a:solidFill>
              </a:rPr>
              <a:t> EDITION MLA</a:t>
            </a:r>
          </a:p>
        </p:txBody>
      </p:sp>
      <p:sp>
        <p:nvSpPr>
          <p:cNvPr id="46" name="Rectangle 4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p:nvSpPr>
        <p:spPr>
          <a:xfrm>
            <a:off x="81519" y="2721935"/>
            <a:ext cx="4495526" cy="2869936"/>
          </a:xfrm>
          <a:prstGeom prst="rect">
            <a:avLst/>
          </a:prstGeom>
          <a:solidFill>
            <a:schemeClr val="accent6">
              <a:lumMod val="40000"/>
              <a:lumOff val="60000"/>
            </a:schemeClr>
          </a:solidFill>
          <a:ln>
            <a:solidFill>
              <a:srgbClr val="0070C0"/>
            </a:solidFill>
          </a:ln>
        </p:spPr>
        <p:txBody>
          <a:bodyPr vert="horz" lIns="91440" tIns="45720" rIns="91440" bIns="45720" rtlCol="0" anchor="t">
            <a:normAutofit fontScale="85000" lnSpcReduction="10000"/>
          </a:bodyPr>
          <a:lstStyle/>
          <a:p>
            <a:pPr>
              <a:lnSpc>
                <a:spcPct val="120000"/>
              </a:lnSpc>
              <a:spcAft>
                <a:spcPts val="600"/>
              </a:spcAft>
              <a:buClr>
                <a:schemeClr val="accent1"/>
              </a:buClr>
              <a:buSzPct val="100000"/>
            </a:pPr>
            <a:r>
              <a:rPr lang="en-US" sz="2800" b="1" dirty="0">
                <a:solidFill>
                  <a:schemeClr val="accent2"/>
                </a:solidFill>
              </a:rPr>
              <a:t>Here are possible entries and how they should appear on a Works Cited page; a song, a novel, an online article, a short story, and a website (in that order):</a:t>
            </a:r>
            <a:r>
              <a:rPr lang="en-US" sz="2800" dirty="0"/>
              <a:t>	</a:t>
            </a:r>
            <a:r>
              <a:rPr lang="en-US" dirty="0"/>
              <a:t>	       				        	 </a:t>
            </a:r>
          </a:p>
        </p:txBody>
      </p:sp>
      <p:pic>
        <p:nvPicPr>
          <p:cNvPr id="5" name="Picture 4" descr="Graphical user interface, text, application&#10;&#10;Description automatically generated">
            <a:extLst>
              <a:ext uri="{FF2B5EF4-FFF2-40B4-BE49-F238E27FC236}">
                <a16:creationId xmlns:a16="http://schemas.microsoft.com/office/drawing/2014/main" id="{17507E30-432B-43F3-B25F-18BBF22AEAC5}"/>
              </a:ext>
            </a:extLst>
          </p:cNvPr>
          <p:cNvPicPr>
            <a:picLocks noChangeAspect="1"/>
          </p:cNvPicPr>
          <p:nvPr/>
        </p:nvPicPr>
        <p:blipFill rotWithShape="1">
          <a:blip r:embed="rId3"/>
          <a:srcRect b="12755"/>
          <a:stretch/>
        </p:blipFill>
        <p:spPr>
          <a:xfrm>
            <a:off x="4741056" y="95356"/>
            <a:ext cx="7369425" cy="5788085"/>
          </a:xfrm>
          <a:prstGeom prst="rect">
            <a:avLst/>
          </a:prstGeom>
        </p:spPr>
      </p:pic>
      <p:pic>
        <p:nvPicPr>
          <p:cNvPr id="48" name="Picture 4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4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1" name="Picture 14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4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7" name="Rectangle 14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51" name="Straight Connector 15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Content Placeholder 2"/>
          <p:cNvSpPr>
            <a:spLocks noGrp="1"/>
          </p:cNvSpPr>
          <p:nvPr>
            <p:ph type="title"/>
          </p:nvPr>
        </p:nvSpPr>
        <p:spPr>
          <a:xfrm>
            <a:off x="1310291" y="805583"/>
            <a:ext cx="4318709" cy="2961199"/>
          </a:xfrm>
          <a:solidFill>
            <a:schemeClr val="accent6">
              <a:lumMod val="40000"/>
              <a:lumOff val="60000"/>
            </a:schemeClr>
          </a:solidFill>
          <a:ln w="38100">
            <a:solidFill>
              <a:srgbClr val="0070C0"/>
            </a:solidFill>
          </a:ln>
        </p:spPr>
        <p:txBody>
          <a:bodyPr vert="horz" lIns="91440" tIns="45720" rIns="91440" bIns="0" rtlCol="0" anchor="b">
            <a:normAutofit/>
          </a:bodyPr>
          <a:lstStyle/>
          <a:p>
            <a:pPr algn="ctr" defTabSz="914400"/>
            <a:br>
              <a:rPr lang="en-US" sz="3000" dirty="0"/>
            </a:br>
            <a:br>
              <a:rPr lang="en-US" sz="3000" dirty="0"/>
            </a:br>
            <a:r>
              <a:rPr lang="en-US" sz="3000" b="1" dirty="0">
                <a:solidFill>
                  <a:srgbClr val="1C398C"/>
                </a:solidFill>
              </a:rPr>
              <a:t>Final rule:</a:t>
            </a:r>
            <a:br>
              <a:rPr lang="en-US" sz="3000" b="1" dirty="0">
                <a:solidFill>
                  <a:srgbClr val="0070C0"/>
                </a:solidFill>
              </a:rPr>
            </a:br>
            <a:r>
              <a:rPr lang="en-US" sz="3000" b="1" dirty="0">
                <a:solidFill>
                  <a:schemeClr val="accent2"/>
                </a:solidFill>
              </a:rPr>
              <a:t>ALWAYS follow your instructor’s guidelines!</a:t>
            </a:r>
          </a:p>
          <a:p>
            <a:pPr defTabSz="914400"/>
            <a:endParaRPr lang="en-US" sz="3000" dirty="0"/>
          </a:p>
        </p:txBody>
      </p:sp>
      <p:pic>
        <p:nvPicPr>
          <p:cNvPr id="1026" name="Picture 2" descr="Teacher Bear Illustration 25369172 - Megapixl">
            <a:extLst>
              <a:ext uri="{FF2B5EF4-FFF2-40B4-BE49-F238E27FC236}">
                <a16:creationId xmlns:a16="http://schemas.microsoft.com/office/drawing/2014/main" id="{F2333F96-E759-4AE1-818B-8B8E2EFFCAE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700"/>
          <a:stretch/>
        </p:blipFill>
        <p:spPr bwMode="auto">
          <a:xfrm>
            <a:off x="6267555" y="805583"/>
            <a:ext cx="4614154" cy="4488311"/>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153" name="Picture 15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5" name="Straight Connector 15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57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342418"/>
            <a:ext cx="10711954" cy="1049235"/>
          </a:xfrm>
        </p:spPr>
        <p:txBody>
          <a:bodyPr>
            <a:normAutofit/>
          </a:bodyPr>
          <a:lstStyle/>
          <a:p>
            <a:r>
              <a:rPr lang="en-CA" sz="2200" b="1" dirty="0"/>
              <a:t>     </a:t>
            </a:r>
            <a:br>
              <a:rPr lang="en-CA" sz="2200" b="1" dirty="0"/>
            </a:br>
            <a:r>
              <a:rPr lang="en-CA" sz="3600" b="1" dirty="0">
                <a:solidFill>
                  <a:srgbClr val="1C398C"/>
                </a:solidFill>
              </a:rPr>
              <a:t>From ROUGH DRAFT TO FINAL DRAFT</a:t>
            </a:r>
          </a:p>
        </p:txBody>
      </p:sp>
      <p:sp>
        <p:nvSpPr>
          <p:cNvPr id="3" name="Content Placeholder 2"/>
          <p:cNvSpPr>
            <a:spLocks noGrp="1"/>
          </p:cNvSpPr>
          <p:nvPr>
            <p:ph idx="1"/>
          </p:nvPr>
        </p:nvSpPr>
        <p:spPr>
          <a:xfrm>
            <a:off x="281608" y="1401073"/>
            <a:ext cx="7073348" cy="4143915"/>
          </a:xfrm>
          <a:solidFill>
            <a:schemeClr val="accent6">
              <a:lumMod val="40000"/>
              <a:lumOff val="60000"/>
            </a:schemeClr>
          </a:solidFill>
          <a:ln w="19050">
            <a:solidFill>
              <a:srgbClr val="0070C0"/>
            </a:solidFill>
          </a:ln>
        </p:spPr>
        <p:txBody>
          <a:bodyPr>
            <a:normAutofit lnSpcReduction="10000"/>
          </a:bodyPr>
          <a:lstStyle/>
          <a:p>
            <a:pPr>
              <a:lnSpc>
                <a:spcPct val="110000"/>
              </a:lnSpc>
            </a:pPr>
            <a:r>
              <a:rPr lang="en-CA" dirty="0">
                <a:latin typeface="Helvetica" panose="020B0604020202020204" pitchFamily="34" charset="0"/>
                <a:cs typeface="Helvetica" panose="020B0604020202020204" pitchFamily="34" charset="0"/>
              </a:rPr>
              <a:t>The most current MLA guidelines for formatting the final product can be found in the </a:t>
            </a:r>
            <a:r>
              <a:rPr lang="en-CA" i="1" dirty="0">
                <a:latin typeface="Helvetica" panose="020B0604020202020204" pitchFamily="34" charset="0"/>
                <a:cs typeface="Helvetica" panose="020B0604020202020204" pitchFamily="34" charset="0"/>
              </a:rPr>
              <a:t>MLA Handbook for Writers of Research Papers, Ninth Edition </a:t>
            </a:r>
            <a:r>
              <a:rPr lang="en-CA" dirty="0">
                <a:latin typeface="Helvetica" panose="020B0604020202020204" pitchFamily="34" charset="0"/>
                <a:cs typeface="Helvetica" panose="020B0604020202020204" pitchFamily="34" charset="0"/>
              </a:rPr>
              <a:t>which was released in April of 2021</a:t>
            </a:r>
          </a:p>
          <a:p>
            <a:pPr marL="0" indent="0">
              <a:lnSpc>
                <a:spcPct val="110000"/>
              </a:lnSpc>
              <a:buNone/>
            </a:pPr>
            <a:endParaRPr lang="en-CA" dirty="0">
              <a:latin typeface="Helvetica" panose="020B0604020202020204" pitchFamily="34" charset="0"/>
              <a:cs typeface="Helvetica" panose="020B0604020202020204" pitchFamily="34" charset="0"/>
            </a:endParaRPr>
          </a:p>
          <a:p>
            <a:pPr>
              <a:lnSpc>
                <a:spcPct val="110000"/>
              </a:lnSpc>
            </a:pPr>
            <a:r>
              <a:rPr lang="en-US" dirty="0">
                <a:latin typeface="Helvetica" panose="020B0604020202020204" pitchFamily="34" charset="0"/>
                <a:cs typeface="Helvetica" panose="020B0604020202020204" pitchFamily="34" charset="0"/>
              </a:rPr>
              <a:t>The </a:t>
            </a:r>
            <a:r>
              <a:rPr lang="en-US" i="1" dirty="0">
                <a:latin typeface="Helvetica" panose="020B0604020202020204" pitchFamily="34" charset="0"/>
                <a:cs typeface="Helvetica" panose="020B0604020202020204" pitchFamily="34" charset="0"/>
              </a:rPr>
              <a:t>MLA Handbook</a:t>
            </a:r>
            <a:r>
              <a:rPr lang="en-US" dirty="0">
                <a:latin typeface="Helvetica" panose="020B0604020202020204" pitchFamily="34" charset="0"/>
                <a:cs typeface="Helvetica" panose="020B0604020202020204" pitchFamily="34" charset="0"/>
              </a:rPr>
              <a:t> is published by the </a:t>
            </a:r>
            <a:r>
              <a:rPr lang="en-US" dirty="0">
                <a:solidFill>
                  <a:schemeClr val="accent2"/>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Modern Language Association</a:t>
            </a:r>
            <a:r>
              <a:rPr lang="en-US" dirty="0">
                <a:latin typeface="Helvetica" panose="020B0604020202020204" pitchFamily="34" charset="0"/>
                <a:cs typeface="Helvetica" panose="020B0604020202020204" pitchFamily="34" charset="0"/>
              </a:rPr>
              <a:t>, the authority on MLA documentation style </a:t>
            </a:r>
          </a:p>
          <a:p>
            <a:pPr marL="0" indent="0">
              <a:lnSpc>
                <a:spcPct val="110000"/>
              </a:lnSpc>
              <a:buNone/>
            </a:pPr>
            <a:endParaRPr lang="en-US" dirty="0">
              <a:latin typeface="Helvetica" panose="020B0604020202020204" pitchFamily="34" charset="0"/>
              <a:cs typeface="Helvetica" panose="020B0604020202020204" pitchFamily="34" charset="0"/>
            </a:endParaRPr>
          </a:p>
          <a:p>
            <a:pPr marL="0" indent="0">
              <a:lnSpc>
                <a:spcPct val="110000"/>
              </a:lnSpc>
              <a:buNone/>
            </a:pPr>
            <a:r>
              <a:rPr lang="en-US" b="1" dirty="0">
                <a:solidFill>
                  <a:schemeClr val="accent2"/>
                </a:solidFill>
                <a:latin typeface="Helvetica" panose="020B0604020202020204" pitchFamily="34" charset="0"/>
                <a:cs typeface="Helvetica" panose="020B0604020202020204" pitchFamily="34" charset="0"/>
              </a:rPr>
              <a:t>WE WILL NOW REVIEW THE </a:t>
            </a:r>
            <a:r>
              <a:rPr lang="en-US" b="1" u="sng" dirty="0">
                <a:solidFill>
                  <a:schemeClr val="accent2"/>
                </a:solidFill>
                <a:latin typeface="Helvetica" panose="020B0604020202020204" pitchFamily="34" charset="0"/>
                <a:cs typeface="Helvetica" panose="020B0604020202020204" pitchFamily="34" charset="0"/>
              </a:rPr>
              <a:t>KEY ELEMENTS </a:t>
            </a:r>
            <a:r>
              <a:rPr lang="en-US" b="1" dirty="0">
                <a:solidFill>
                  <a:schemeClr val="accent2"/>
                </a:solidFill>
                <a:latin typeface="Helvetica" panose="020B0604020202020204" pitchFamily="34" charset="0"/>
                <a:cs typeface="Helvetica" panose="020B0604020202020204" pitchFamily="34" charset="0"/>
              </a:rPr>
              <a:t>OF THE DOCUMENTATION STYLE AS IT WILL BE USED BY YOU IN YOUR PAPERS</a:t>
            </a:r>
            <a:r>
              <a:rPr lang="en-CA" dirty="0">
                <a:solidFill>
                  <a:schemeClr val="accent2"/>
                </a:solidFill>
              </a:rPr>
              <a:t>	</a:t>
            </a:r>
          </a:p>
          <a:p>
            <a:pPr marL="0" indent="0">
              <a:lnSpc>
                <a:spcPct val="110000"/>
              </a:lnSpc>
              <a:buNone/>
            </a:pPr>
            <a:endParaRPr lang="en-CA" sz="1300" dirty="0"/>
          </a:p>
          <a:p>
            <a:pPr>
              <a:lnSpc>
                <a:spcPct val="110000"/>
              </a:lnSpc>
            </a:pPr>
            <a:endParaRPr lang="en-CA" sz="1300" dirty="0"/>
          </a:p>
        </p:txBody>
      </p:sp>
      <p:pic>
        <p:nvPicPr>
          <p:cNvPr id="6" name="Picture 5" descr="A picture containing chart&#10;&#10;Description automatically generated">
            <a:extLst>
              <a:ext uri="{FF2B5EF4-FFF2-40B4-BE49-F238E27FC236}">
                <a16:creationId xmlns:a16="http://schemas.microsoft.com/office/drawing/2014/main" id="{64DCB2C8-1EA2-4123-8B35-B301E6EDA28D}"/>
              </a:ext>
            </a:extLst>
          </p:cNvPr>
          <p:cNvPicPr>
            <a:picLocks noChangeAspect="1"/>
          </p:cNvPicPr>
          <p:nvPr/>
        </p:nvPicPr>
        <p:blipFill>
          <a:blip r:embed="rId3"/>
          <a:stretch>
            <a:fillRect/>
          </a:stretch>
        </p:blipFill>
        <p:spPr>
          <a:xfrm>
            <a:off x="7397485" y="1715120"/>
            <a:ext cx="4225941" cy="2914443"/>
          </a:xfrm>
          <a:prstGeom prst="rect">
            <a:avLst/>
          </a:prstGeom>
          <a:ln w="28575">
            <a:solidFill>
              <a:srgbClr val="0070C0"/>
            </a:solidFill>
          </a:ln>
        </p:spPr>
      </p:pic>
    </p:spTree>
    <p:extLst>
      <p:ext uri="{BB962C8B-B14F-4D97-AF65-F5344CB8AC3E}">
        <p14:creationId xmlns:p14="http://schemas.microsoft.com/office/powerpoint/2010/main" val="160208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0642" y="805101"/>
            <a:ext cx="7202456" cy="1049235"/>
          </a:xfrm>
        </p:spPr>
        <p:txBody>
          <a:bodyPr>
            <a:normAutofit/>
          </a:bodyPr>
          <a:lstStyle/>
          <a:p>
            <a:r>
              <a:rPr lang="en-US" b="1" dirty="0">
                <a:solidFill>
                  <a:srgbClr val="1C398C"/>
                </a:solidFill>
              </a:rPr>
              <a:t>MLA elementS BROKEN DOWN</a:t>
            </a:r>
            <a:r>
              <a:rPr lang="en-US" dirty="0">
                <a:solidFill>
                  <a:srgbClr val="1C398C"/>
                </a:solidFill>
              </a:rPr>
              <a:t>:</a:t>
            </a:r>
          </a:p>
        </p:txBody>
      </p:sp>
      <p:sp>
        <p:nvSpPr>
          <p:cNvPr id="3" name="Content Placeholder 2"/>
          <p:cNvSpPr>
            <a:spLocks noGrp="1"/>
          </p:cNvSpPr>
          <p:nvPr>
            <p:ph idx="1"/>
          </p:nvPr>
        </p:nvSpPr>
        <p:spPr>
          <a:xfrm>
            <a:off x="1913860" y="1860306"/>
            <a:ext cx="8678430" cy="3975231"/>
          </a:xfrm>
        </p:spPr>
        <p:txBody>
          <a:bodyPr>
            <a:normAutofit fontScale="92500" lnSpcReduction="20000"/>
          </a:bodyPr>
          <a:lstStyle/>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The general format used for a document.</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The format used for the first page of a document.</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To cite or not to cite, that is the question.</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How to cite within a text.</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Inserting short and long quotations in a document.</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Adding or omitting words in direct quotations.</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A sample body paragraph.</a:t>
            </a:r>
          </a:p>
          <a:p>
            <a:pPr marL="457200" indent="-457200">
              <a:lnSpc>
                <a:spcPct val="110000"/>
              </a:lnSpc>
              <a:buFont typeface="+mj-lt"/>
              <a:buAutoNum type="arabicPeriod"/>
            </a:pPr>
            <a:r>
              <a:rPr lang="en-US" sz="2800" b="1" dirty="0">
                <a:latin typeface="Helvetica" panose="020B0604020202020204" pitchFamily="34" charset="0"/>
                <a:cs typeface="Helvetica" panose="020B0604020202020204" pitchFamily="34" charset="0"/>
              </a:rPr>
              <a:t>The Works Cited page.</a:t>
            </a:r>
          </a:p>
          <a:p>
            <a:pPr marL="457200" indent="-457200">
              <a:lnSpc>
                <a:spcPct val="110000"/>
              </a:lnSpc>
              <a:buFont typeface="+mj-lt"/>
              <a:buAutoNum type="arabicPeriod"/>
            </a:pPr>
            <a:endParaRPr lang="en-US" sz="2800" b="1" dirty="0">
              <a:latin typeface="Helvetica" panose="020B0604020202020204" pitchFamily="34" charset="0"/>
              <a:cs typeface="Helvetica" panose="020B0604020202020204" pitchFamily="34" charset="0"/>
            </a:endParaRPr>
          </a:p>
          <a:p>
            <a:pPr marL="457200" indent="-457200">
              <a:lnSpc>
                <a:spcPct val="110000"/>
              </a:lnSpc>
              <a:buFont typeface="+mj-lt"/>
              <a:buAutoNum type="arabicPeriod"/>
            </a:pPr>
            <a:endParaRPr lang="en-US" sz="2800" dirty="0"/>
          </a:p>
          <a:p>
            <a:pPr>
              <a:lnSpc>
                <a:spcPct val="110000"/>
              </a:lnSpc>
              <a:buFont typeface="+mj-lt"/>
              <a:buAutoNum type="arabicPeriod"/>
            </a:pPr>
            <a:endParaRPr lang="en-US" sz="1300" dirty="0"/>
          </a:p>
        </p:txBody>
      </p:sp>
      <p:pic>
        <p:nvPicPr>
          <p:cNvPr id="1028" name="Picture 4" descr="Technical Overview – How Boxcryptor's Encryption Works">
            <a:extLst>
              <a:ext uri="{FF2B5EF4-FFF2-40B4-BE49-F238E27FC236}">
                <a16:creationId xmlns:a16="http://schemas.microsoft.com/office/drawing/2014/main" id="{91277A58-6802-4849-8CDE-B9CFD52A3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8" r="21272"/>
          <a:stretch/>
        </p:blipFill>
        <p:spPr bwMode="auto">
          <a:xfrm>
            <a:off x="1272209" y="199892"/>
            <a:ext cx="1759242" cy="1493063"/>
          </a:xfrm>
          <a:prstGeom prst="rect">
            <a:avLst/>
          </a:prstGeom>
          <a:solidFill>
            <a:schemeClr val="accent2">
              <a:lumMod val="75000"/>
            </a:schemeClr>
          </a:solidFill>
        </p:spPr>
      </p:pic>
    </p:spTree>
    <p:extLst>
      <p:ext uri="{BB962C8B-B14F-4D97-AF65-F5344CB8AC3E}">
        <p14:creationId xmlns:p14="http://schemas.microsoft.com/office/powerpoint/2010/main" val="378121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40" name="Straight Connector 39">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958190" y="87202"/>
            <a:ext cx="6275620" cy="536866"/>
          </a:xfrm>
        </p:spPr>
        <p:txBody>
          <a:bodyPr anchor="t">
            <a:normAutofit/>
          </a:bodyPr>
          <a:lstStyle/>
          <a:p>
            <a:pPr algn="ctr"/>
            <a:r>
              <a:rPr lang="en-CA" sz="2700" b="1" dirty="0">
                <a:solidFill>
                  <a:srgbClr val="1C398C"/>
                </a:solidFill>
              </a:rPr>
              <a:t>Format: general guidelines</a:t>
            </a:r>
          </a:p>
        </p:txBody>
      </p:sp>
      <p:graphicFrame>
        <p:nvGraphicFramePr>
          <p:cNvPr id="5" name="Content Placeholder 2">
            <a:extLst>
              <a:ext uri="{FF2B5EF4-FFF2-40B4-BE49-F238E27FC236}">
                <a16:creationId xmlns:a16="http://schemas.microsoft.com/office/drawing/2014/main" id="{08E49B77-E238-4FB3-BD40-4728897E0022}"/>
              </a:ext>
            </a:extLst>
          </p:cNvPr>
          <p:cNvGraphicFramePr>
            <a:graphicFrameLocks noGrp="1"/>
          </p:cNvGraphicFramePr>
          <p:nvPr>
            <p:ph idx="1"/>
            <p:extLst>
              <p:ext uri="{D42A27DB-BD31-4B8C-83A1-F6EECF244321}">
                <p14:modId xmlns:p14="http://schemas.microsoft.com/office/powerpoint/2010/main" val="41225008"/>
              </p:ext>
            </p:extLst>
          </p:nvPr>
        </p:nvGraphicFramePr>
        <p:xfrm>
          <a:off x="1775791" y="692314"/>
          <a:ext cx="9037983" cy="5297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3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2684" y="265546"/>
            <a:ext cx="7202456" cy="1049235"/>
          </a:xfrm>
        </p:spPr>
        <p:txBody>
          <a:bodyPr>
            <a:normAutofit/>
          </a:bodyPr>
          <a:lstStyle/>
          <a:p>
            <a:r>
              <a:rPr lang="en-CA" b="1" dirty="0">
                <a:solidFill>
                  <a:srgbClr val="1C398C"/>
                </a:solidFill>
              </a:rPr>
              <a:t>Format: general guidelines  </a:t>
            </a:r>
            <a:r>
              <a:rPr lang="en-CA" dirty="0">
                <a:solidFill>
                  <a:srgbClr val="0070C0"/>
                </a:solidFill>
              </a:rPr>
              <a:t>…….</a:t>
            </a:r>
            <a:r>
              <a:rPr lang="en-CA" cap="none" dirty="0">
                <a:solidFill>
                  <a:srgbClr val="0070C0"/>
                </a:solidFill>
              </a:rPr>
              <a:t>continued</a:t>
            </a:r>
            <a:endParaRPr lang="en-CA" dirty="0">
              <a:solidFill>
                <a:srgbClr val="0070C0"/>
              </a:solidFill>
            </a:endParaRPr>
          </a:p>
        </p:txBody>
      </p:sp>
      <p:graphicFrame>
        <p:nvGraphicFramePr>
          <p:cNvPr id="5" name="Content Placeholder 2">
            <a:extLst>
              <a:ext uri="{FF2B5EF4-FFF2-40B4-BE49-F238E27FC236}">
                <a16:creationId xmlns:a16="http://schemas.microsoft.com/office/drawing/2014/main" id="{AACEA878-A1D8-416D-A7FE-8402E6F5CD6E}"/>
              </a:ext>
            </a:extLst>
          </p:cNvPr>
          <p:cNvGraphicFramePr>
            <a:graphicFrameLocks noGrp="1"/>
          </p:cNvGraphicFramePr>
          <p:nvPr>
            <p:ph idx="1"/>
            <p:extLst>
              <p:ext uri="{D42A27DB-BD31-4B8C-83A1-F6EECF244321}">
                <p14:modId xmlns:p14="http://schemas.microsoft.com/office/powerpoint/2010/main" val="1032137394"/>
              </p:ext>
            </p:extLst>
          </p:nvPr>
        </p:nvGraphicFramePr>
        <p:xfrm>
          <a:off x="1666301" y="1329136"/>
          <a:ext cx="9095222" cy="4199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55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7413" y="548680"/>
            <a:ext cx="7684659" cy="729010"/>
          </a:xfrm>
        </p:spPr>
        <p:txBody>
          <a:bodyPr>
            <a:normAutofit/>
          </a:bodyPr>
          <a:lstStyle/>
          <a:p>
            <a:r>
              <a:rPr lang="en-CA" b="1" dirty="0">
                <a:solidFill>
                  <a:srgbClr val="1C398C"/>
                </a:solidFill>
              </a:rPr>
              <a:t>Formatting the first page</a:t>
            </a:r>
          </a:p>
        </p:txBody>
      </p:sp>
      <p:sp>
        <p:nvSpPr>
          <p:cNvPr id="3" name="Content Placeholder 2"/>
          <p:cNvSpPr>
            <a:spLocks noGrp="1"/>
          </p:cNvSpPr>
          <p:nvPr>
            <p:ph idx="1"/>
          </p:nvPr>
        </p:nvSpPr>
        <p:spPr>
          <a:xfrm>
            <a:off x="1562986" y="1277690"/>
            <a:ext cx="9179631" cy="4365594"/>
          </a:xfrm>
          <a:solidFill>
            <a:schemeClr val="accent6">
              <a:lumMod val="40000"/>
              <a:lumOff val="60000"/>
            </a:schemeClr>
          </a:solidFill>
          <a:ln>
            <a:solidFill>
              <a:schemeClr val="accent1"/>
            </a:solidFill>
          </a:ln>
        </p:spPr>
        <p:txBody>
          <a:bodyPr>
            <a:normAutofit fontScale="92500" lnSpcReduction="10000"/>
          </a:bodyPr>
          <a:lstStyle/>
          <a:p>
            <a:pPr>
              <a:lnSpc>
                <a:spcPct val="110000"/>
              </a:lnSpc>
              <a:buFont typeface="Wingdings" panose="05000000000000000000" pitchFamily="2" charset="2"/>
              <a:buChar char="§"/>
            </a:pPr>
            <a:r>
              <a:rPr lang="en-CA" sz="2400" dirty="0">
                <a:latin typeface="Helvetica" panose="020B0604020202020204" pitchFamily="34" charset="0"/>
                <a:cs typeface="Helvetica" panose="020B0604020202020204" pitchFamily="34" charset="0"/>
              </a:rPr>
              <a:t>Create a </a:t>
            </a:r>
            <a:r>
              <a:rPr lang="en-CA" sz="2400" b="1" dirty="0">
                <a:solidFill>
                  <a:schemeClr val="accent2">
                    <a:lumMod val="75000"/>
                  </a:schemeClr>
                </a:solidFill>
                <a:latin typeface="Helvetica" panose="020B0604020202020204" pitchFamily="34" charset="0"/>
                <a:cs typeface="Helvetica" panose="020B0604020202020204" pitchFamily="34" charset="0"/>
              </a:rPr>
              <a:t>header</a:t>
            </a:r>
            <a:r>
              <a:rPr lang="en-CA" sz="2400" dirty="0">
                <a:latin typeface="Helvetica" panose="020B0604020202020204" pitchFamily="34" charset="0"/>
                <a:cs typeface="Helvetica" panose="020B0604020202020204" pitchFamily="34" charset="0"/>
              </a:rPr>
              <a:t> in the </a:t>
            </a:r>
            <a:r>
              <a:rPr lang="en-CA" sz="2400" b="1" dirty="0">
                <a:solidFill>
                  <a:schemeClr val="accent2">
                    <a:lumMod val="75000"/>
                  </a:schemeClr>
                </a:solidFill>
                <a:latin typeface="Helvetica" panose="020B0604020202020204" pitchFamily="34" charset="0"/>
                <a:cs typeface="Helvetica" panose="020B0604020202020204" pitchFamily="34" charset="0"/>
              </a:rPr>
              <a:t>upper </a:t>
            </a:r>
            <a:r>
              <a:rPr lang="en-CA" sz="2400" b="1" u="sng" dirty="0">
                <a:solidFill>
                  <a:schemeClr val="accent2">
                    <a:lumMod val="75000"/>
                  </a:schemeClr>
                </a:solidFill>
                <a:latin typeface="Helvetica" panose="020B0604020202020204" pitchFamily="34" charset="0"/>
                <a:cs typeface="Helvetica" panose="020B0604020202020204" pitchFamily="34" charset="0"/>
              </a:rPr>
              <a:t>right</a:t>
            </a:r>
            <a:r>
              <a:rPr lang="en-CA" sz="2400" b="1" dirty="0">
                <a:solidFill>
                  <a:schemeClr val="accent2">
                    <a:lumMod val="75000"/>
                  </a:schemeClr>
                </a:solidFill>
                <a:latin typeface="Helvetica" panose="020B0604020202020204" pitchFamily="34" charset="0"/>
                <a:cs typeface="Helvetica" panose="020B0604020202020204" pitchFamily="34" charset="0"/>
              </a:rPr>
              <a:t> corner </a:t>
            </a:r>
            <a:r>
              <a:rPr lang="en-CA" sz="2400" dirty="0">
                <a:latin typeface="Helvetica" panose="020B0604020202020204" pitchFamily="34" charset="0"/>
                <a:cs typeface="Helvetica" panose="020B0604020202020204" pitchFamily="34" charset="0"/>
              </a:rPr>
              <a:t>at half an inch from the top and one inch from the right of the page (include your last name and page number; no punctuation)</a:t>
            </a:r>
          </a:p>
          <a:p>
            <a:pPr>
              <a:lnSpc>
                <a:spcPct val="110000"/>
              </a:lnSpc>
              <a:buFont typeface="Wingdings" panose="05000000000000000000" pitchFamily="2" charset="2"/>
              <a:buChar char="§"/>
            </a:pPr>
            <a:r>
              <a:rPr lang="en-CA" sz="2400" b="1" dirty="0">
                <a:solidFill>
                  <a:schemeClr val="accent2">
                    <a:lumMod val="75000"/>
                  </a:schemeClr>
                </a:solidFill>
                <a:latin typeface="Helvetica" panose="020B0604020202020204" pitchFamily="34" charset="0"/>
                <a:cs typeface="Helvetica" panose="020B0604020202020204" pitchFamily="34" charset="0"/>
              </a:rPr>
              <a:t>Double space </a:t>
            </a:r>
            <a:r>
              <a:rPr lang="en-CA" sz="2400" dirty="0">
                <a:latin typeface="Helvetica" panose="020B0604020202020204" pitchFamily="34" charset="0"/>
                <a:cs typeface="Helvetica" panose="020B0604020202020204" pitchFamily="34" charset="0"/>
              </a:rPr>
              <a:t>everything</a:t>
            </a:r>
          </a:p>
          <a:p>
            <a:pPr>
              <a:lnSpc>
                <a:spcPct val="110000"/>
              </a:lnSpc>
              <a:buFont typeface="Wingdings" panose="05000000000000000000" pitchFamily="2" charset="2"/>
              <a:buChar char="§"/>
            </a:pPr>
            <a:r>
              <a:rPr lang="en-CA" sz="2400" dirty="0">
                <a:latin typeface="Helvetica" panose="020B0604020202020204" pitchFamily="34" charset="0"/>
                <a:cs typeface="Helvetica" panose="020B0604020202020204" pitchFamily="34" charset="0"/>
              </a:rPr>
              <a:t>In the </a:t>
            </a:r>
            <a:r>
              <a:rPr lang="en-CA" sz="2400" b="1" dirty="0">
                <a:solidFill>
                  <a:schemeClr val="accent2">
                    <a:lumMod val="75000"/>
                  </a:schemeClr>
                </a:solidFill>
                <a:latin typeface="Helvetica" panose="020B0604020202020204" pitchFamily="34" charset="0"/>
                <a:cs typeface="Helvetica" panose="020B0604020202020204" pitchFamily="34" charset="0"/>
              </a:rPr>
              <a:t>upper </a:t>
            </a:r>
            <a:r>
              <a:rPr lang="en-CA" sz="2400" b="1" u="sng" dirty="0">
                <a:solidFill>
                  <a:schemeClr val="accent2">
                    <a:lumMod val="75000"/>
                  </a:schemeClr>
                </a:solidFill>
                <a:latin typeface="Helvetica" panose="020B0604020202020204" pitchFamily="34" charset="0"/>
                <a:cs typeface="Helvetica" panose="020B0604020202020204" pitchFamily="34" charset="0"/>
              </a:rPr>
              <a:t>left</a:t>
            </a:r>
            <a:r>
              <a:rPr lang="en-CA" sz="2400" b="1" dirty="0">
                <a:solidFill>
                  <a:schemeClr val="accent2">
                    <a:lumMod val="75000"/>
                  </a:schemeClr>
                </a:solidFill>
                <a:latin typeface="Helvetica" panose="020B0604020202020204" pitchFamily="34" charset="0"/>
                <a:cs typeface="Helvetica" panose="020B0604020202020204" pitchFamily="34" charset="0"/>
              </a:rPr>
              <a:t> corner </a:t>
            </a:r>
            <a:r>
              <a:rPr lang="en-CA" sz="2400" dirty="0">
                <a:latin typeface="Helvetica" panose="020B0604020202020204" pitchFamily="34" charset="0"/>
                <a:cs typeface="Helvetica" panose="020B0604020202020204" pitchFamily="34" charset="0"/>
              </a:rPr>
              <a:t>of the </a:t>
            </a:r>
            <a:r>
              <a:rPr lang="en-CA" sz="2400" u="sng" dirty="0">
                <a:latin typeface="Helvetica" panose="020B0604020202020204" pitchFamily="34" charset="0"/>
                <a:cs typeface="Helvetica" panose="020B0604020202020204" pitchFamily="34" charset="0"/>
              </a:rPr>
              <a:t>FIRST PAGE ONLY</a:t>
            </a:r>
            <a:r>
              <a:rPr lang="en-CA" sz="2400" dirty="0">
                <a:latin typeface="Helvetica" panose="020B0604020202020204" pitchFamily="34" charset="0"/>
                <a:cs typeface="Helvetica" panose="020B0604020202020204" pitchFamily="34" charset="0"/>
              </a:rPr>
              <a:t>, list your name, your instructor's name, the course, and due date (in that order) – all double-spaced  </a:t>
            </a:r>
          </a:p>
          <a:p>
            <a:pPr marL="0" indent="0" algn="ctr">
              <a:lnSpc>
                <a:spcPct val="110000"/>
              </a:lnSpc>
              <a:buNone/>
            </a:pPr>
            <a:r>
              <a:rPr lang="en-CA" sz="2100" b="1" dirty="0">
                <a:solidFill>
                  <a:schemeClr val="accent2">
                    <a:lumMod val="75000"/>
                  </a:schemeClr>
                </a:solidFill>
                <a:latin typeface="Helvetica" panose="020B0604020202020204" pitchFamily="34" charset="0"/>
                <a:cs typeface="Helvetica" panose="020B0604020202020204" pitchFamily="34" charset="0"/>
              </a:rPr>
              <a:t>**THE DATE SHOULD BE LISTED WITH NUMBER, MONTH AND YEAR       	WITH NO PUNCTUATION.  FOR EXAMPLE; 13 January 2023</a:t>
            </a:r>
          </a:p>
          <a:p>
            <a:pPr>
              <a:lnSpc>
                <a:spcPct val="110000"/>
              </a:lnSpc>
              <a:buFont typeface="Wingdings" panose="05000000000000000000" pitchFamily="2" charset="2"/>
              <a:buChar char="§"/>
            </a:pPr>
            <a:r>
              <a:rPr lang="en-CA" sz="2400" b="1" dirty="0">
                <a:solidFill>
                  <a:schemeClr val="accent2">
                    <a:lumMod val="75000"/>
                  </a:schemeClr>
                </a:solidFill>
                <a:latin typeface="Helvetica" panose="020B0604020202020204" pitchFamily="34" charset="0"/>
                <a:cs typeface="Helvetica" panose="020B0604020202020204" pitchFamily="34" charset="0"/>
              </a:rPr>
              <a:t>Center</a:t>
            </a:r>
            <a:r>
              <a:rPr lang="en-CA" sz="2400" dirty="0">
                <a:solidFill>
                  <a:schemeClr val="accent2">
                    <a:lumMod val="75000"/>
                  </a:schemeClr>
                </a:solidFill>
                <a:latin typeface="Helvetica" panose="020B0604020202020204" pitchFamily="34" charset="0"/>
                <a:cs typeface="Helvetica" panose="020B0604020202020204" pitchFamily="34" charset="0"/>
              </a:rPr>
              <a:t> </a:t>
            </a:r>
            <a:r>
              <a:rPr lang="en-CA" sz="2400" b="1" dirty="0">
                <a:solidFill>
                  <a:schemeClr val="accent2">
                    <a:lumMod val="75000"/>
                  </a:schemeClr>
                </a:solidFill>
                <a:latin typeface="Helvetica" panose="020B0604020202020204" pitchFamily="34" charset="0"/>
                <a:cs typeface="Helvetica" panose="020B0604020202020204" pitchFamily="34" charset="0"/>
              </a:rPr>
              <a:t>the title </a:t>
            </a:r>
            <a:r>
              <a:rPr lang="en-CA" sz="2400" dirty="0">
                <a:latin typeface="Helvetica" panose="020B0604020202020204" pitchFamily="34" charset="0"/>
                <a:cs typeface="Helvetica" panose="020B0604020202020204" pitchFamily="34" charset="0"/>
              </a:rPr>
              <a:t>of the assignment (use standard caps, but no underlining, italics, quotes, or bold)</a:t>
            </a:r>
          </a:p>
          <a:p>
            <a:pPr>
              <a:lnSpc>
                <a:spcPct val="110000"/>
              </a:lnSpc>
            </a:pPr>
            <a:endParaRPr lang="en-CA" sz="1000" dirty="0"/>
          </a:p>
        </p:txBody>
      </p:sp>
      <p:pic>
        <p:nvPicPr>
          <p:cNvPr id="2050" name="Picture 2" descr="Episode 38: Out Let Malls - First Of All | Ximalaya International Edition  Himalaya">
            <a:extLst>
              <a:ext uri="{FF2B5EF4-FFF2-40B4-BE49-F238E27FC236}">
                <a16:creationId xmlns:a16="http://schemas.microsoft.com/office/drawing/2014/main" id="{3C72B698-E60B-49DB-973A-132F099C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37" b="10909"/>
          <a:stretch/>
        </p:blipFill>
        <p:spPr bwMode="auto">
          <a:xfrm>
            <a:off x="9170992" y="28854"/>
            <a:ext cx="1571625" cy="1185862"/>
          </a:xfrm>
          <a:prstGeom prst="rect">
            <a:avLst/>
          </a:prstGeom>
          <a:solidFill>
            <a:schemeClr val="accent2">
              <a:lumMod val="75000"/>
            </a:schemeClr>
          </a:solidFill>
          <a:ln w="19050">
            <a:solidFill>
              <a:schemeClr val="accent2">
                <a:lumMod val="75000"/>
              </a:schemeClr>
            </a:solidFill>
          </a:ln>
        </p:spPr>
      </p:pic>
    </p:spTree>
    <p:extLst>
      <p:ext uri="{BB962C8B-B14F-4D97-AF65-F5344CB8AC3E}">
        <p14:creationId xmlns:p14="http://schemas.microsoft.com/office/powerpoint/2010/main" val="28228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37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46" name="Rectangle 45">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2" name="Title 1"/>
          <p:cNvSpPr>
            <a:spLocks noGrp="1"/>
          </p:cNvSpPr>
          <p:nvPr>
            <p:ph type="title"/>
          </p:nvPr>
        </p:nvSpPr>
        <p:spPr>
          <a:xfrm>
            <a:off x="2135560" y="220060"/>
            <a:ext cx="6480720" cy="827489"/>
          </a:xfrm>
        </p:spPr>
        <p:txBody>
          <a:bodyPr vert="horz" lIns="91440" tIns="45720" rIns="91440" bIns="0" rtlCol="0" anchor="b">
            <a:normAutofit/>
          </a:bodyPr>
          <a:lstStyle/>
          <a:p>
            <a:pPr defTabSz="914400"/>
            <a:r>
              <a:rPr lang="en-US" sz="4200" b="1" dirty="0">
                <a:solidFill>
                  <a:srgbClr val="1C398C"/>
                </a:solidFill>
              </a:rPr>
              <a:t>Sample first page…</a:t>
            </a:r>
          </a:p>
        </p:txBody>
      </p:sp>
      <p:cxnSp>
        <p:nvCxnSpPr>
          <p:cNvPr id="48" name="Straight Connector 47">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13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0" name="Picture 49">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52" name="Straight Connector 51">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 name="Content Placeholder 29">
            <a:extLst>
              <a:ext uri="{FF2B5EF4-FFF2-40B4-BE49-F238E27FC236}">
                <a16:creationId xmlns:a16="http://schemas.microsoft.com/office/drawing/2014/main" id="{7AD05488-4E08-4D22-90F6-F3B0A6F1F709}"/>
              </a:ext>
            </a:extLst>
          </p:cNvPr>
          <p:cNvPicPr>
            <a:picLocks noGrp="1" noChangeAspect="1"/>
          </p:cNvPicPr>
          <p:nvPr>
            <p:ph idx="1"/>
          </p:nvPr>
        </p:nvPicPr>
        <p:blipFill>
          <a:blip r:embed="rId3"/>
          <a:stretch>
            <a:fillRect/>
          </a:stretch>
        </p:blipFill>
        <p:spPr>
          <a:xfrm>
            <a:off x="1524001" y="982507"/>
            <a:ext cx="9143771" cy="5132543"/>
          </a:xfrm>
          <a:prstGeom prst="rect">
            <a:avLst/>
          </a:prstGeom>
        </p:spPr>
      </p:pic>
    </p:spTree>
    <p:extLst>
      <p:ext uri="{BB962C8B-B14F-4D97-AF65-F5344CB8AC3E}">
        <p14:creationId xmlns:p14="http://schemas.microsoft.com/office/powerpoint/2010/main" val="52543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37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98" y="638509"/>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6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0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457200"/>
            <a:endParaRPr lang="en-US">
              <a:solidFill>
                <a:prstClr val="white"/>
              </a:solidFill>
              <a:latin typeface="Gill Sans MT"/>
            </a:endParaRPr>
          </a:p>
        </p:txBody>
      </p:sp>
      <p:sp>
        <p:nvSpPr>
          <p:cNvPr id="2" name="Title 1">
            <a:extLst>
              <a:ext uri="{FF2B5EF4-FFF2-40B4-BE49-F238E27FC236}">
                <a16:creationId xmlns:a16="http://schemas.microsoft.com/office/drawing/2014/main" id="{4C28737D-92A4-4B87-85E8-E0BEBEE24BA9}"/>
              </a:ext>
            </a:extLst>
          </p:cNvPr>
          <p:cNvSpPr>
            <a:spLocks noGrp="1"/>
          </p:cNvSpPr>
          <p:nvPr>
            <p:ph type="title"/>
          </p:nvPr>
        </p:nvSpPr>
        <p:spPr>
          <a:xfrm>
            <a:off x="2129943" y="854237"/>
            <a:ext cx="7885404" cy="4235958"/>
          </a:xfrm>
        </p:spPr>
        <p:txBody>
          <a:bodyPr vert="horz" lIns="91440" tIns="45720" rIns="91440" bIns="0" rtlCol="0" anchor="ctr">
            <a:normAutofit fontScale="90000"/>
          </a:bodyPr>
          <a:lstStyle/>
          <a:p>
            <a:pPr algn="ctr" defTabSz="914400"/>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r>
              <a:rPr lang="en-US" sz="1600" dirty="0">
                <a:solidFill>
                  <a:srgbClr val="454545"/>
                </a:solidFill>
              </a:rPr>
              <a:t>           </a:t>
            </a:r>
            <a:br>
              <a:rPr lang="en-US" sz="1600" dirty="0">
                <a:solidFill>
                  <a:srgbClr val="454545"/>
                </a:solidFill>
              </a:rPr>
            </a:br>
            <a:br>
              <a:rPr lang="en-US" sz="2400" dirty="0">
                <a:solidFill>
                  <a:srgbClr val="00B0F0"/>
                </a:solidFill>
              </a:rPr>
            </a:br>
            <a:br>
              <a:rPr lang="en-US" sz="2400" dirty="0">
                <a:solidFill>
                  <a:srgbClr val="00B0F0"/>
                </a:solidFill>
              </a:rPr>
            </a:br>
            <a:br>
              <a:rPr lang="en-US" sz="2400" dirty="0">
                <a:solidFill>
                  <a:srgbClr val="00B0F0"/>
                </a:solidFill>
              </a:rPr>
            </a:br>
            <a:br>
              <a:rPr lang="en-US" sz="2400" dirty="0">
                <a:solidFill>
                  <a:srgbClr val="00B0F0"/>
                </a:solidFill>
              </a:rPr>
            </a:br>
            <a:r>
              <a:rPr lang="en-US" sz="2900" b="1" dirty="0">
                <a:solidFill>
                  <a:srgbClr val="1C398C"/>
                </a:solidFill>
              </a:rPr>
              <a:t>to cite or not to cite…that is the question</a:t>
            </a:r>
            <a:br>
              <a:rPr lang="en-US" sz="1600" dirty="0">
                <a:solidFill>
                  <a:srgbClr val="454545"/>
                </a:solidFill>
              </a:rPr>
            </a:br>
            <a:r>
              <a:rPr lang="en-US" sz="2700" dirty="0">
                <a:solidFill>
                  <a:srgbClr val="454545"/>
                </a:solidFill>
                <a:latin typeface="+mn-lt"/>
              </a:rPr>
              <a:t> </a:t>
            </a:r>
            <a:br>
              <a:rPr lang="en-US" sz="2700" dirty="0">
                <a:solidFill>
                  <a:srgbClr val="454545"/>
                </a:solidFill>
                <a:latin typeface="+mn-lt"/>
              </a:rPr>
            </a:br>
            <a:r>
              <a:rPr lang="en-US" sz="2700" dirty="0">
                <a:solidFill>
                  <a:srgbClr val="454545"/>
                </a:solidFill>
                <a:latin typeface="+mn-lt"/>
              </a:rPr>
              <a:t>  </a:t>
            </a:r>
            <a:r>
              <a:rPr lang="en-US" sz="2700" b="1" dirty="0">
                <a:solidFill>
                  <a:srgbClr val="454545"/>
                </a:solidFill>
                <a:latin typeface="+mn-lt"/>
              </a:rPr>
              <a:t>M</a:t>
            </a:r>
            <a:r>
              <a:rPr lang="en-US" sz="2700" b="1" cap="none" dirty="0">
                <a:solidFill>
                  <a:srgbClr val="454545"/>
                </a:solidFill>
                <a:latin typeface="+mn-lt"/>
              </a:rPr>
              <a:t>erriam-Webster’s dictionary defines </a:t>
            </a:r>
            <a:r>
              <a:rPr lang="en-US" sz="2700" b="1" cap="none" dirty="0">
                <a:solidFill>
                  <a:schemeClr val="accent2"/>
                </a:solidFill>
                <a:latin typeface="+mn-lt"/>
              </a:rPr>
              <a:t>plagiarism</a:t>
            </a:r>
            <a:r>
              <a:rPr lang="en-US" sz="2700" b="1" cap="none" dirty="0">
                <a:solidFill>
                  <a:srgbClr val="454545"/>
                </a:solidFill>
                <a:latin typeface="+mn-lt"/>
              </a:rPr>
              <a:t> as</a:t>
            </a:r>
            <a:br>
              <a:rPr lang="en-US" sz="2700" b="1" cap="none" dirty="0">
                <a:solidFill>
                  <a:srgbClr val="454545"/>
                </a:solidFill>
                <a:latin typeface="+mn-lt"/>
              </a:rPr>
            </a:br>
            <a:r>
              <a:rPr lang="en-US" sz="2700" b="1" cap="none" dirty="0">
                <a:solidFill>
                  <a:srgbClr val="454545"/>
                </a:solidFill>
                <a:latin typeface="+mn-lt"/>
              </a:rPr>
              <a:t>   </a:t>
            </a:r>
            <a:r>
              <a:rPr lang="en-US" sz="2700" i="1" cap="none" dirty="0">
                <a:solidFill>
                  <a:srgbClr val="454545"/>
                </a:solidFill>
                <a:latin typeface="+mn-lt"/>
              </a:rPr>
              <a:t>presenting someone else’s ideas , information, expressions </a:t>
            </a:r>
            <a:br>
              <a:rPr lang="en-US" sz="2700" i="1" cap="none" dirty="0">
                <a:solidFill>
                  <a:srgbClr val="454545"/>
                </a:solidFill>
                <a:latin typeface="+mn-lt"/>
              </a:rPr>
            </a:br>
            <a:r>
              <a:rPr lang="en-US" sz="2700" i="1" cap="none" dirty="0">
                <a:solidFill>
                  <a:srgbClr val="454545"/>
                </a:solidFill>
                <a:latin typeface="+mn-lt"/>
              </a:rPr>
              <a:t>  or entire work as one’s own.</a:t>
            </a:r>
            <a:br>
              <a:rPr lang="en-US" sz="2700" i="1" cap="none" dirty="0">
                <a:solidFill>
                  <a:srgbClr val="454545"/>
                </a:solidFill>
                <a:latin typeface="+mn-lt"/>
              </a:rPr>
            </a:br>
            <a:br>
              <a:rPr lang="en-US" sz="2700" i="1" cap="none" dirty="0">
                <a:solidFill>
                  <a:srgbClr val="454545"/>
                </a:solidFill>
                <a:latin typeface="+mn-lt"/>
              </a:rPr>
            </a:br>
            <a:r>
              <a:rPr lang="en-US" sz="2700" i="1" cap="none" dirty="0">
                <a:solidFill>
                  <a:srgbClr val="454545"/>
                </a:solidFill>
                <a:latin typeface="+mn-lt"/>
              </a:rPr>
              <a:t>  </a:t>
            </a:r>
            <a:r>
              <a:rPr lang="en-US" sz="2700" b="1" cap="none" dirty="0">
                <a:solidFill>
                  <a:srgbClr val="0070C0"/>
                </a:solidFill>
                <a:latin typeface="+mn-lt"/>
              </a:rPr>
              <a:t>When you plagiarize, you appear dishonest and ignorant. </a:t>
            </a:r>
            <a:br>
              <a:rPr lang="en-US" sz="2700" b="1" cap="none" dirty="0">
                <a:solidFill>
                  <a:srgbClr val="0070C0"/>
                </a:solidFill>
                <a:latin typeface="+mn-lt"/>
              </a:rPr>
            </a:br>
            <a:r>
              <a:rPr lang="en-US" sz="2700" b="1" cap="none" dirty="0">
                <a:solidFill>
                  <a:srgbClr val="0070C0"/>
                </a:solidFill>
                <a:latin typeface="+mn-lt"/>
              </a:rPr>
              <a:t> </a:t>
            </a:r>
            <a:r>
              <a:rPr lang="en-US" sz="2700" cap="none" dirty="0">
                <a:solidFill>
                  <a:srgbClr val="454545"/>
                </a:solidFill>
                <a:latin typeface="+mn-lt"/>
              </a:rPr>
              <a:t>Even if you only borrow a few words from an author without properly citing them, you are still plagiarizing.</a:t>
            </a:r>
            <a:br>
              <a:rPr lang="en-US" sz="2700" cap="none" dirty="0">
                <a:solidFill>
                  <a:srgbClr val="454545"/>
                </a:solidFill>
                <a:latin typeface="+mn-lt"/>
              </a:rPr>
            </a:br>
            <a:br>
              <a:rPr lang="en-US" sz="2200" cap="none" dirty="0">
                <a:solidFill>
                  <a:srgbClr val="454545"/>
                </a:solidFill>
              </a:rPr>
            </a:br>
            <a:br>
              <a:rPr lang="en-US" sz="1600" cap="none" dirty="0">
                <a:solidFill>
                  <a:schemeClr val="accent2"/>
                </a:solidFill>
              </a:rPr>
            </a:br>
            <a:br>
              <a:rPr lang="en-US" sz="1600" cap="none"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br>
              <a:rPr lang="en-US" sz="1600" dirty="0">
                <a:solidFill>
                  <a:srgbClr val="454545"/>
                </a:solidFill>
              </a:rPr>
            </a:br>
            <a:endParaRPr lang="en-US" sz="1600" dirty="0">
              <a:solidFill>
                <a:srgbClr val="454545"/>
              </a:solidFill>
            </a:endParaRP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D2C47C9C-F6D2-4A61-A553-0701AA0945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37927" y="452636"/>
            <a:ext cx="1170268" cy="1109158"/>
          </a:xfrm>
          <a:prstGeom prst="rect">
            <a:avLst/>
          </a:prstGeom>
        </p:spPr>
      </p:pic>
      <p:pic>
        <p:nvPicPr>
          <p:cNvPr id="18" name="Picture 17" descr="Logo&#10;&#10;Description automatically generated">
            <a:extLst>
              <a:ext uri="{FF2B5EF4-FFF2-40B4-BE49-F238E27FC236}">
                <a16:creationId xmlns:a16="http://schemas.microsoft.com/office/drawing/2014/main" id="{5553F320-46E1-400C-94A7-62498F0230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095" y="4841756"/>
            <a:ext cx="1170268" cy="1109158"/>
          </a:xfrm>
          <a:prstGeom prst="rect">
            <a:avLst/>
          </a:prstGeom>
        </p:spPr>
      </p:pic>
      <p:pic>
        <p:nvPicPr>
          <p:cNvPr id="20" name="Picture 19" descr="Logo&#10;&#10;Description automatically generated">
            <a:extLst>
              <a:ext uri="{FF2B5EF4-FFF2-40B4-BE49-F238E27FC236}">
                <a16:creationId xmlns:a16="http://schemas.microsoft.com/office/drawing/2014/main" id="{CD3D7AA3-00B9-422C-8F64-8A644F6683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095" y="456129"/>
            <a:ext cx="1170268" cy="1109158"/>
          </a:xfrm>
          <a:prstGeom prst="rect">
            <a:avLst/>
          </a:prstGeom>
        </p:spPr>
      </p:pic>
      <p:pic>
        <p:nvPicPr>
          <p:cNvPr id="22" name="Picture 21" descr="Logo&#10;&#10;Description automatically generated">
            <a:extLst>
              <a:ext uri="{FF2B5EF4-FFF2-40B4-BE49-F238E27FC236}">
                <a16:creationId xmlns:a16="http://schemas.microsoft.com/office/drawing/2014/main" id="{354FDEB1-9A72-4B94-B534-04ED59B556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37927" y="4841756"/>
            <a:ext cx="1170267" cy="1109157"/>
          </a:xfrm>
          <a:prstGeom prst="rect">
            <a:avLst/>
          </a:prstGeom>
        </p:spPr>
      </p:pic>
    </p:spTree>
    <p:extLst>
      <p:ext uri="{BB962C8B-B14F-4D97-AF65-F5344CB8AC3E}">
        <p14:creationId xmlns:p14="http://schemas.microsoft.com/office/powerpoint/2010/main" val="9768227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C680D9C0772C4AB10BD925773B1ABE" ma:contentTypeVersion="3" ma:contentTypeDescription="Create a new document." ma:contentTypeScope="" ma:versionID="966ee6d1f657b84437182a3396402c1e">
  <xsd:schema xmlns:xsd="http://www.w3.org/2001/XMLSchema" xmlns:xs="http://www.w3.org/2001/XMLSchema" xmlns:p="http://schemas.microsoft.com/office/2006/metadata/properties" xmlns:ns1="http://schemas.microsoft.com/sharepoint/v3" xmlns:ns2="105f3612-dee4-4397-bd67-bde98041de18" targetNamespace="http://schemas.microsoft.com/office/2006/metadata/properties" ma:root="true" ma:fieldsID="3d34abcc6c205c6f5f26319f343642f5" ns1:_="" ns2:_="">
    <xsd:import namespace="http://schemas.microsoft.com/sharepoint/v3"/>
    <xsd:import namespace="105f3612-dee4-4397-bd67-bde98041de18"/>
    <xsd:element name="properties">
      <xsd:complexType>
        <xsd:sequence>
          <xsd:element name="documentManagement">
            <xsd:complexType>
              <xsd:all>
                <xsd:element ref="ns1:PublishingStartDate" minOccurs="0"/>
                <xsd:element ref="ns1:PublishingExpirationDate" minOccurs="0"/>
                <xsd:element ref="ns2:Month"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5f3612-dee4-4397-bd67-bde98041de18" elementFormDefault="qualified">
    <xsd:import namespace="http://schemas.microsoft.com/office/2006/documentManagement/types"/>
    <xsd:import namespace="http://schemas.microsoft.com/office/infopath/2007/PartnerControls"/>
    <xsd:element name="Month" ma:index="10" nillable="true" ma:displayName="Month" ma:internalName="Month">
      <xsd:simpleType>
        <xsd:restriction base="dms:Text">
          <xsd:maxLength value="255"/>
        </xsd:restriction>
      </xsd:simpleType>
    </xsd:element>
    <xsd:element name="Year" ma:index="11"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Month xmlns="105f3612-dee4-4397-bd67-bde98041de18" xsi:nil="true"/>
    <Year xmlns="105f3612-dee4-4397-bd67-bde98041de18" xsi:nil="true"/>
  </documentManagement>
</p:properties>
</file>

<file path=customXml/itemProps1.xml><?xml version="1.0" encoding="utf-8"?>
<ds:datastoreItem xmlns:ds="http://schemas.openxmlformats.org/officeDocument/2006/customXml" ds:itemID="{D7599C93-0D9D-42EE-BA77-C9C4AF7FBC19}"/>
</file>

<file path=customXml/itemProps2.xml><?xml version="1.0" encoding="utf-8"?>
<ds:datastoreItem xmlns:ds="http://schemas.openxmlformats.org/officeDocument/2006/customXml" ds:itemID="{266C8D2E-4745-42B0-949F-929AAF467AA5}"/>
</file>

<file path=customXml/itemProps3.xml><?xml version="1.0" encoding="utf-8"?>
<ds:datastoreItem xmlns:ds="http://schemas.openxmlformats.org/officeDocument/2006/customXml" ds:itemID="{643CACE5-3619-4C9F-883C-832138AC8857}"/>
</file>

<file path=docProps/app.xml><?xml version="1.0" encoding="utf-8"?>
<Properties xmlns="http://schemas.openxmlformats.org/officeDocument/2006/extended-properties" xmlns:vt="http://schemas.openxmlformats.org/officeDocument/2006/docPropsVTypes">
  <TotalTime>1352</TotalTime>
  <Words>2613</Words>
  <Application>Microsoft Office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Georgia</vt:lpstr>
      <vt:lpstr>Gill Sans MT</vt:lpstr>
      <vt:lpstr>Helvetica</vt:lpstr>
      <vt:lpstr>Wingdings</vt:lpstr>
      <vt:lpstr>Gallery</vt:lpstr>
      <vt:lpstr>MLA CITATION &amp; formatting  9th EDITION</vt:lpstr>
      <vt:lpstr>information for this presentation was taken from the following sources: </vt:lpstr>
      <vt:lpstr>      From ROUGH DRAFT TO FINAL DRAFT</vt:lpstr>
      <vt:lpstr>MLA elementS BROKEN DOWN:</vt:lpstr>
      <vt:lpstr>Format: general guidelines</vt:lpstr>
      <vt:lpstr>Format: general guidelines  …….continued</vt:lpstr>
      <vt:lpstr>Formatting the first page</vt:lpstr>
      <vt:lpstr>Sample first page…</vt:lpstr>
      <vt:lpstr>                       to cite or not to cite…that is the question     Merriam-Webster’s dictionary defines plagiarism as    presenting someone else’s ideas , information, expressions    or entire work as one’s own.    When you plagiarize, you appear dishonest and ignorant.   Even if you only borrow a few words from an author without properly citing them, you are still plagiarizing.             </vt:lpstr>
      <vt:lpstr>PowerPoint Presentation</vt:lpstr>
      <vt:lpstr>In-text citations: the two basic parts</vt:lpstr>
      <vt:lpstr> the in-text citation….: </vt:lpstr>
      <vt:lpstr>Including short quotations.....</vt:lpstr>
      <vt:lpstr>long quotations </vt:lpstr>
      <vt:lpstr>Adding/omitting words</vt:lpstr>
      <vt:lpstr>A sample body paragraph </vt:lpstr>
      <vt:lpstr>The works cited page</vt:lpstr>
      <vt:lpstr> The List of Works Cited (9th Edition)  In the current model, the work’s publication         format is not really considered.   Instead of asking, “How do I cite a book (or video or web page)?”, the writer creates an entry by consulting the MLA’s list of: CORE ELEMENTS  (the facts common to most works) which are assembled in a specific order as seen in the following slide…. </vt:lpstr>
      <vt:lpstr>PowerPoint Presentation</vt:lpstr>
      <vt:lpstr>PowerPoint Presentation</vt:lpstr>
      <vt:lpstr>SAMPLE WORKS CITED ENTRIES USING 9TH EDITION MLA</vt:lpstr>
      <vt:lpstr>  Final rule: ALWAYS follow your instructor’s guidelines!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 CITATION &amp; formatting  8th EDITION</dc:title>
  <dc:creator>Giannakopoulos, Val</dc:creator>
  <cp:lastModifiedBy>Amiruzzaman, Khan</cp:lastModifiedBy>
  <cp:revision>31</cp:revision>
  <cp:lastPrinted>2021-12-03T19:34:36Z</cp:lastPrinted>
  <dcterms:created xsi:type="dcterms:W3CDTF">2021-09-20T17:48:44Z</dcterms:created>
  <dcterms:modified xsi:type="dcterms:W3CDTF">2023-10-02T15:06:48Z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0x010100E6C680D9C0772C4AB10BD925773B1ABE</vt:lpwstr>
  </property>
</Properties>
</file>